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6"/>
  </p:notesMasterIdLst>
  <p:handoutMasterIdLst>
    <p:handoutMasterId r:id="rId27"/>
  </p:handoutMasterIdLst>
  <p:sldIdLst>
    <p:sldId id="356" r:id="rId5"/>
    <p:sldId id="480" r:id="rId6"/>
    <p:sldId id="483" r:id="rId7"/>
    <p:sldId id="484" r:id="rId8"/>
    <p:sldId id="482" r:id="rId9"/>
    <p:sldId id="487" r:id="rId10"/>
    <p:sldId id="486" r:id="rId11"/>
    <p:sldId id="489" r:id="rId12"/>
    <p:sldId id="488" r:id="rId13"/>
    <p:sldId id="485" r:id="rId14"/>
    <p:sldId id="503" r:id="rId15"/>
    <p:sldId id="479" r:id="rId16"/>
    <p:sldId id="478" r:id="rId17"/>
    <p:sldId id="501" r:id="rId18"/>
    <p:sldId id="476" r:id="rId19"/>
    <p:sldId id="494" r:id="rId20"/>
    <p:sldId id="498" r:id="rId21"/>
    <p:sldId id="500" r:id="rId22"/>
    <p:sldId id="499" r:id="rId23"/>
    <p:sldId id="502" r:id="rId24"/>
    <p:sldId id="496"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 Ryan" initials="DR" lastIdx="14" clrIdx="0">
    <p:extLst>
      <p:ext uri="{19B8F6BF-5375-455C-9EA6-DF929625EA0E}">
        <p15:presenceInfo xmlns:p15="http://schemas.microsoft.com/office/powerpoint/2012/main" userId="9bcdd7a566cfdedc" providerId="Windows Live"/>
      </p:ext>
    </p:extLst>
  </p:cmAuthor>
  <p:cmAuthor id="2" name="Dan Ryan" initials="DR" lastIdx="2" clrIdx="1">
    <p:extLst>
      <p:ext uri="{19B8F6BF-5375-455C-9EA6-DF929625EA0E}">
        <p15:presenceInfo xmlns:p15="http://schemas.microsoft.com/office/powerpoint/2012/main" userId="S::dan.ryan@ippfa.org::0b511b2e-c98f-4f95-87ad-bf12179bbf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0000"/>
    <a:srgbClr val="5A1C25"/>
    <a:srgbClr val="000E2A"/>
    <a:srgbClr val="2F7D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7" d="100"/>
          <a:sy n="107" d="100"/>
        </p:scale>
        <p:origin x="177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01E45EB-9A6A-40E9-8F3D-5D47833AF6A2}" type="datetimeFigureOut">
              <a:rPr lang="en-US" smtClean="0"/>
              <a:t>12/3/2025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A065CE6-1E2E-4751-9645-4FF2C52508B9}" type="slidenum">
              <a:rPr lang="en-US" smtClean="0"/>
              <a:t>‹#›</a:t>
            </a:fld>
            <a:endParaRPr lang="en-US"/>
          </a:p>
        </p:txBody>
      </p:sp>
    </p:spTree>
    <p:extLst>
      <p:ext uri="{BB962C8B-B14F-4D97-AF65-F5344CB8AC3E}">
        <p14:creationId xmlns:p14="http://schemas.microsoft.com/office/powerpoint/2010/main" val="741414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179EB61-58B9-4760-944D-7211D37938DD}" type="datetimeFigureOut">
              <a:rPr lang="en-US" smtClean="0"/>
              <a:t>12/3/2025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7F4CC08-EA86-4CA2-9BCC-AF07A49913AB}" type="slidenum">
              <a:rPr lang="en-US" smtClean="0"/>
              <a:t>‹#›</a:t>
            </a:fld>
            <a:endParaRPr lang="en-US"/>
          </a:p>
        </p:txBody>
      </p:sp>
    </p:spTree>
    <p:extLst>
      <p:ext uri="{BB962C8B-B14F-4D97-AF65-F5344CB8AC3E}">
        <p14:creationId xmlns:p14="http://schemas.microsoft.com/office/powerpoint/2010/main" val="4240712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476D5-081F-483A-868D-9D0D0FB1F485}" type="datetime1">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a:p>
        </p:txBody>
      </p:sp>
    </p:spTree>
    <p:extLst>
      <p:ext uri="{BB962C8B-B14F-4D97-AF65-F5344CB8AC3E}">
        <p14:creationId xmlns:p14="http://schemas.microsoft.com/office/powerpoint/2010/main" val="1589483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A34A2-BA01-4B4A-87BA-5EBD3FFE8DCD}" type="datetime1">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a:p>
        </p:txBody>
      </p:sp>
    </p:spTree>
    <p:extLst>
      <p:ext uri="{BB962C8B-B14F-4D97-AF65-F5344CB8AC3E}">
        <p14:creationId xmlns:p14="http://schemas.microsoft.com/office/powerpoint/2010/main" val="2875733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D18646-8555-4830-A946-CFAF11514771}" type="datetime1">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a:p>
        </p:txBody>
      </p:sp>
    </p:spTree>
    <p:extLst>
      <p:ext uri="{BB962C8B-B14F-4D97-AF65-F5344CB8AC3E}">
        <p14:creationId xmlns:p14="http://schemas.microsoft.com/office/powerpoint/2010/main" val="1298124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2F1586-F997-44F0-8A39-A58C1DF1CF6D}" type="datetime1">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a:p>
        </p:txBody>
      </p:sp>
      <p:cxnSp>
        <p:nvCxnSpPr>
          <p:cNvPr id="7" name="Straight Connector 6"/>
          <p:cNvCxnSpPr/>
          <p:nvPr userDrawn="1"/>
        </p:nvCxnSpPr>
        <p:spPr>
          <a:xfrm>
            <a:off x="628650" y="1154091"/>
            <a:ext cx="7886700"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1764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36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A877C4-DF93-440D-A7C6-66FDEAD7C283}" type="datetime1">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a:p>
        </p:txBody>
      </p:sp>
      <p:cxnSp>
        <p:nvCxnSpPr>
          <p:cNvPr id="7" name="Straight Connector 6"/>
          <p:cNvCxnSpPr/>
          <p:nvPr userDrawn="1"/>
        </p:nvCxnSpPr>
        <p:spPr>
          <a:xfrm>
            <a:off x="628650" y="4554254"/>
            <a:ext cx="788670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4958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B1D3F1-A7EE-46DD-A52C-BB009AB17420}" type="datetime1">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45C4C-F265-4142-AF32-45B84E31CD75}" type="slidenum">
              <a:rPr lang="en-US" smtClean="0"/>
              <a:t>‹#›</a:t>
            </a:fld>
            <a:endParaRPr lang="en-US"/>
          </a:p>
        </p:txBody>
      </p:sp>
      <p:cxnSp>
        <p:nvCxnSpPr>
          <p:cNvPr id="8" name="Straight Connector 7"/>
          <p:cNvCxnSpPr/>
          <p:nvPr userDrawn="1"/>
        </p:nvCxnSpPr>
        <p:spPr>
          <a:xfrm>
            <a:off x="628650" y="1154091"/>
            <a:ext cx="788670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8774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A7B8EC1-B6D1-4ECE-A59B-16004E569C03}" type="datetime1">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745C4C-F265-4142-AF32-45B84E31CD75}" type="slidenum">
              <a:rPr lang="en-US" smtClean="0"/>
              <a:t>‹#›</a:t>
            </a:fld>
            <a:endParaRPr lang="en-US"/>
          </a:p>
        </p:txBody>
      </p:sp>
    </p:spTree>
    <p:extLst>
      <p:ext uri="{BB962C8B-B14F-4D97-AF65-F5344CB8AC3E}">
        <p14:creationId xmlns:p14="http://schemas.microsoft.com/office/powerpoint/2010/main" val="7116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E4DCB4-4DA4-4E78-BBAB-A5F820F1FDFE}" type="datetime1">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745C4C-F265-4142-AF32-45B84E31CD75}" type="slidenum">
              <a:rPr lang="en-US" smtClean="0"/>
              <a:t>‹#›</a:t>
            </a:fld>
            <a:endParaRPr lang="en-US"/>
          </a:p>
        </p:txBody>
      </p:sp>
      <p:cxnSp>
        <p:nvCxnSpPr>
          <p:cNvPr id="6" name="Straight Connector 5"/>
          <p:cNvCxnSpPr/>
          <p:nvPr userDrawn="1"/>
        </p:nvCxnSpPr>
        <p:spPr>
          <a:xfrm>
            <a:off x="628650" y="1154091"/>
            <a:ext cx="7886700"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473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427D52-AED1-4FB9-B13B-56003BA05C07}" type="datetime1">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745C4C-F265-4142-AF32-45B84E31CD75}" type="slidenum">
              <a:rPr lang="en-US" smtClean="0"/>
              <a:t>‹#›</a:t>
            </a:fld>
            <a:endParaRPr lang="en-US"/>
          </a:p>
        </p:txBody>
      </p:sp>
      <p:cxnSp>
        <p:nvCxnSpPr>
          <p:cNvPr id="5" name="Straight Connector 4"/>
          <p:cNvCxnSpPr/>
          <p:nvPr userDrawn="1"/>
        </p:nvCxnSpPr>
        <p:spPr>
          <a:xfrm>
            <a:off x="628650" y="1154091"/>
            <a:ext cx="7886700"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2422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3F8116-CA49-4206-B8AD-BF5DFDB9E8AE}" type="datetime1">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45C4C-F265-4142-AF32-45B84E31CD75}" type="slidenum">
              <a:rPr lang="en-US" smtClean="0"/>
              <a:t>‹#›</a:t>
            </a:fld>
            <a:endParaRPr lang="en-US"/>
          </a:p>
        </p:txBody>
      </p:sp>
      <p:cxnSp>
        <p:nvCxnSpPr>
          <p:cNvPr id="8" name="Straight Connector 7"/>
          <p:cNvCxnSpPr/>
          <p:nvPr userDrawn="1"/>
        </p:nvCxnSpPr>
        <p:spPr>
          <a:xfrm>
            <a:off x="628650" y="1154091"/>
            <a:ext cx="788670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4928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40CF8D-4BAB-4520-BDC0-3B7706C379D6}" type="datetime1">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45C4C-F265-4142-AF32-45B84E31CD75}" type="slidenum">
              <a:rPr lang="en-US" smtClean="0"/>
              <a:t>‹#›</a:t>
            </a:fld>
            <a:endParaRPr lang="en-US"/>
          </a:p>
        </p:txBody>
      </p:sp>
      <p:cxnSp>
        <p:nvCxnSpPr>
          <p:cNvPr id="8" name="Straight Connector 7"/>
          <p:cNvCxnSpPr/>
          <p:nvPr userDrawn="1"/>
        </p:nvCxnSpPr>
        <p:spPr>
          <a:xfrm>
            <a:off x="628650" y="1154091"/>
            <a:ext cx="788670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4039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76938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1ECCA-D4B9-4617-8ED6-56AD675CE248}" type="datetime1">
              <a:rPr lang="en-US" smtClean="0"/>
              <a:t>12/3/2025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CC99BE-8DD3-4324-AFC0-33E27E15A0F3}" type="slidenum">
              <a:rPr lang="en-US" smtClean="0"/>
              <a:pPr/>
              <a:t>‹#›</a:t>
            </a:fld>
            <a:endParaRPr lang="en-US"/>
          </a:p>
        </p:txBody>
      </p:sp>
    </p:spTree>
    <p:extLst>
      <p:ext uri="{BB962C8B-B14F-4D97-AF65-F5344CB8AC3E}">
        <p14:creationId xmlns:p14="http://schemas.microsoft.com/office/powerpoint/2010/main" val="4032770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WphnW2_z1oiFuM&amp;tbnid=63Vv4mReua1YZM:&amp;ved=0CAUQjRw&amp;url=http://www.ibtimes.com/detroit-police-officers-allegedly-robbed-citizens-gunpoint-detroit-police-impersonators-revealed-be&amp;ei=_AGeUoepIJGoqQG7nYCQCQ&amp;bvm=bv.57155469,d.aWc&amp;psig=AFQjCNFbu3uTVwXy5xA6I7cVYCKVBwGLqA&amp;ust=1386173293672924"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google.com/url?sa=i&amp;source=images&amp;cd=&amp;cad=rja&amp;docid=A5-uR2oFriBo_M&amp;tbnid=EkSF6t5lD9dHHM:&amp;ved=0CAgQjRwwAA&amp;url=http://www.giantbomb.com/firefighter/3015-5496/games/&amp;ei=xgGeUs-7HuHbyQHWtYD4Ag&amp;psig=AFQjCNEOP-1zYlzVIlyZ1T683B5J0pS1aw&amp;ust=1386173254544440"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5900" y="1248911"/>
            <a:ext cx="7772400" cy="1825023"/>
          </a:xfrm>
        </p:spPr>
        <p:txBody>
          <a:bodyPr>
            <a:normAutofit fontScale="90000"/>
          </a:bodyPr>
          <a:lstStyle/>
          <a:p>
            <a:r>
              <a:rPr lang="en-US" sz="4800" b="1">
                <a:solidFill>
                  <a:srgbClr val="640000"/>
                </a:solidFill>
              </a:rPr>
              <a:t>Job Transfers and Pension Benefits</a:t>
            </a:r>
            <a:br>
              <a:rPr lang="en-US" sz="4800" b="1" u="sng">
                <a:solidFill>
                  <a:srgbClr val="640000"/>
                </a:solidFill>
              </a:rPr>
            </a:br>
            <a:endParaRPr lang="en-US" sz="4800" u="sng">
              <a:solidFill>
                <a:srgbClr val="640000"/>
              </a:solidFill>
            </a:endParaRPr>
          </a:p>
        </p:txBody>
      </p:sp>
      <p:sp>
        <p:nvSpPr>
          <p:cNvPr id="3" name="Subtitle 2"/>
          <p:cNvSpPr>
            <a:spLocks noGrp="1"/>
          </p:cNvSpPr>
          <p:nvPr>
            <p:ph type="subTitle" idx="1"/>
          </p:nvPr>
        </p:nvSpPr>
        <p:spPr/>
        <p:txBody>
          <a:bodyPr>
            <a:normAutofit/>
          </a:bodyPr>
          <a:lstStyle/>
          <a:p>
            <a:pPr>
              <a:lnSpc>
                <a:spcPct val="100000"/>
              </a:lnSpc>
              <a:spcBef>
                <a:spcPts val="0"/>
              </a:spcBef>
            </a:pPr>
            <a:r>
              <a:rPr lang="en-US" altLang="en-US" sz="3600" b="1" dirty="0">
                <a:solidFill>
                  <a:srgbClr val="000E2A"/>
                </a:solidFill>
              </a:rPr>
              <a:t>NW Police Academy</a:t>
            </a:r>
          </a:p>
          <a:p>
            <a:pPr>
              <a:lnSpc>
                <a:spcPct val="100000"/>
              </a:lnSpc>
              <a:spcBef>
                <a:spcPts val="0"/>
              </a:spcBef>
            </a:pPr>
            <a:r>
              <a:rPr lang="en-US" altLang="en-US" sz="3600" b="1" dirty="0">
                <a:solidFill>
                  <a:srgbClr val="640000"/>
                </a:solidFill>
              </a:rPr>
              <a:t>November 2025</a:t>
            </a:r>
            <a:endParaRPr lang="en-US" altLang="en-US" sz="3600" dirty="0">
              <a:solidFill>
                <a:srgbClr val="640000"/>
              </a:solidFill>
            </a:endParaRPr>
          </a:p>
        </p:txBody>
      </p:sp>
      <p:sp>
        <p:nvSpPr>
          <p:cNvPr id="4" name="Rectangle 3"/>
          <p:cNvSpPr/>
          <p:nvPr/>
        </p:nvSpPr>
        <p:spPr>
          <a:xfrm>
            <a:off x="452761" y="479394"/>
            <a:ext cx="8256233" cy="596579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a:stretch>
            <a:fillRect/>
          </a:stretch>
        </p:blipFill>
        <p:spPr>
          <a:xfrm>
            <a:off x="3456829" y="5084803"/>
            <a:ext cx="2248095" cy="701101"/>
          </a:xfrm>
          <a:prstGeom prst="rect">
            <a:avLst/>
          </a:prstGeom>
        </p:spPr>
      </p:pic>
      <p:pic>
        <p:nvPicPr>
          <p:cNvPr id="6" name="Picture 16" descr="https://encrypted-tbn3.gstatic.com/images?q=tbn:ANd9GcTaNGt0L7l2JM-Ht0vsKfgHHOAyErVsffPZBTRQqLjs-uHhi0R9LQ">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134" y="4589755"/>
            <a:ext cx="1624171" cy="1699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http://t1.gstatic.com/images?q=tbn:ANd9GcS8MtRH3t4ipmCFqAcQWHGHwzBMgJBNwFX7357gCI7AsddogcKB">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67447" y="4593980"/>
            <a:ext cx="1710853" cy="1694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2667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3589E-D1A9-572B-AD9A-CEB0584244D7}"/>
              </a:ext>
            </a:extLst>
          </p:cNvPr>
          <p:cNvSpPr>
            <a:spLocks noGrp="1"/>
          </p:cNvSpPr>
          <p:nvPr>
            <p:ph type="title"/>
          </p:nvPr>
        </p:nvSpPr>
        <p:spPr/>
        <p:txBody>
          <a:bodyPr/>
          <a:lstStyle/>
          <a:p>
            <a:r>
              <a:rPr lang="en-US"/>
              <a:t>Article 3 Police and </a:t>
            </a:r>
            <a:r>
              <a:rPr lang="en-US">
                <a:solidFill>
                  <a:srgbClr val="640000"/>
                </a:solidFill>
              </a:rPr>
              <a:t>Article 4 Fire</a:t>
            </a:r>
          </a:p>
        </p:txBody>
      </p:sp>
      <p:sp>
        <p:nvSpPr>
          <p:cNvPr id="3" name="Content Placeholder 2">
            <a:extLst>
              <a:ext uri="{FF2B5EF4-FFF2-40B4-BE49-F238E27FC236}">
                <a16:creationId xmlns:a16="http://schemas.microsoft.com/office/drawing/2014/main" id="{C50B0A15-FE8C-808C-48D2-2FC666FCD32F}"/>
              </a:ext>
            </a:extLst>
          </p:cNvPr>
          <p:cNvSpPr>
            <a:spLocks noGrp="1"/>
          </p:cNvSpPr>
          <p:nvPr>
            <p:ph idx="1"/>
          </p:nvPr>
        </p:nvSpPr>
        <p:spPr/>
        <p:txBody>
          <a:bodyPr>
            <a:normAutofit fontScale="92500" lnSpcReduction="10000"/>
          </a:bodyPr>
          <a:lstStyle/>
          <a:p>
            <a:r>
              <a:rPr lang="en-US" dirty="0">
                <a:solidFill>
                  <a:schemeClr val="tx2">
                    <a:lumMod val="75000"/>
                  </a:schemeClr>
                </a:solidFill>
              </a:rPr>
              <a:t>There are opportunities for pension fund movement under Articles 3 and 4.</a:t>
            </a:r>
          </a:p>
          <a:p>
            <a:r>
              <a:rPr lang="en-US" dirty="0">
                <a:solidFill>
                  <a:schemeClr val="tx2">
                    <a:lumMod val="75000"/>
                  </a:schemeClr>
                </a:solidFill>
              </a:rPr>
              <a:t>Article 3 Police “Portability”</a:t>
            </a:r>
          </a:p>
          <a:p>
            <a:r>
              <a:rPr lang="en-US" dirty="0">
                <a:solidFill>
                  <a:srgbClr val="640000"/>
                </a:solidFill>
              </a:rPr>
              <a:t>Article 4 Fire “Reciprocity”</a:t>
            </a:r>
          </a:p>
          <a:p>
            <a:r>
              <a:rPr lang="en-US" dirty="0">
                <a:solidFill>
                  <a:schemeClr val="tx2">
                    <a:lumMod val="75000"/>
                  </a:schemeClr>
                </a:solidFill>
              </a:rPr>
              <a:t>Article 3 to State SERS</a:t>
            </a:r>
          </a:p>
          <a:p>
            <a:r>
              <a:rPr lang="en-US" dirty="0">
                <a:solidFill>
                  <a:schemeClr val="tx2">
                    <a:lumMod val="75000"/>
                  </a:schemeClr>
                </a:solidFill>
              </a:rPr>
              <a:t>Temporary “windows” that allow transfers</a:t>
            </a:r>
          </a:p>
          <a:p>
            <a:r>
              <a:rPr lang="en-US" dirty="0">
                <a:solidFill>
                  <a:srgbClr val="640000"/>
                </a:solidFill>
              </a:rPr>
              <a:t>No current participation in the Reciprocal Act</a:t>
            </a:r>
          </a:p>
          <a:p>
            <a:r>
              <a:rPr lang="en-US" dirty="0">
                <a:solidFill>
                  <a:srgbClr val="000E2A"/>
                </a:solidFill>
              </a:rPr>
              <a:t>Retirees receiving police or fire pensions can start-over at a new department.</a:t>
            </a:r>
            <a:endParaRPr lang="en-US" i="1" dirty="0">
              <a:solidFill>
                <a:srgbClr val="000E2A"/>
              </a:solidFill>
            </a:endParaRPr>
          </a:p>
        </p:txBody>
      </p:sp>
      <p:sp>
        <p:nvSpPr>
          <p:cNvPr id="4" name="Slide Number Placeholder 3">
            <a:extLst>
              <a:ext uri="{FF2B5EF4-FFF2-40B4-BE49-F238E27FC236}">
                <a16:creationId xmlns:a16="http://schemas.microsoft.com/office/drawing/2014/main" id="{EBF6B2DC-2859-3842-027A-6BE806E4C411}"/>
              </a:ext>
            </a:extLst>
          </p:cNvPr>
          <p:cNvSpPr>
            <a:spLocks noGrp="1"/>
          </p:cNvSpPr>
          <p:nvPr>
            <p:ph type="sldNum" sz="quarter" idx="12"/>
          </p:nvPr>
        </p:nvSpPr>
        <p:spPr/>
        <p:txBody>
          <a:bodyPr/>
          <a:lstStyle/>
          <a:p>
            <a:fld id="{8B745C4C-F265-4142-AF32-45B84E31CD75}" type="slidenum">
              <a:rPr lang="en-US" smtClean="0"/>
              <a:t>10</a:t>
            </a:fld>
            <a:endParaRPr lang="en-US"/>
          </a:p>
        </p:txBody>
      </p:sp>
    </p:spTree>
    <p:extLst>
      <p:ext uri="{BB962C8B-B14F-4D97-AF65-F5344CB8AC3E}">
        <p14:creationId xmlns:p14="http://schemas.microsoft.com/office/powerpoint/2010/main" val="152488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BA03D-6951-5677-75B0-0AD1E8EDA13E}"/>
              </a:ext>
            </a:extLst>
          </p:cNvPr>
          <p:cNvSpPr>
            <a:spLocks noGrp="1"/>
          </p:cNvSpPr>
          <p:nvPr>
            <p:ph type="title"/>
          </p:nvPr>
        </p:nvSpPr>
        <p:spPr>
          <a:xfrm>
            <a:off x="564776" y="365126"/>
            <a:ext cx="7950574" cy="769381"/>
          </a:xfrm>
        </p:spPr>
        <p:txBody>
          <a:bodyPr/>
          <a:lstStyle/>
          <a:p>
            <a:r>
              <a:rPr lang="en-US" b="1" dirty="0"/>
              <a:t>Windows</a:t>
            </a:r>
          </a:p>
        </p:txBody>
      </p:sp>
      <p:sp>
        <p:nvSpPr>
          <p:cNvPr id="3" name="Content Placeholder 2">
            <a:extLst>
              <a:ext uri="{FF2B5EF4-FFF2-40B4-BE49-F238E27FC236}">
                <a16:creationId xmlns:a16="http://schemas.microsoft.com/office/drawing/2014/main" id="{EF7D2088-5A80-5670-9DF6-93671AC44DA4}"/>
              </a:ext>
            </a:extLst>
          </p:cNvPr>
          <p:cNvSpPr>
            <a:spLocks noGrp="1"/>
          </p:cNvSpPr>
          <p:nvPr>
            <p:ph idx="1"/>
          </p:nvPr>
        </p:nvSpPr>
        <p:spPr/>
        <p:txBody>
          <a:bodyPr>
            <a:normAutofit lnSpcReduction="10000"/>
          </a:bodyPr>
          <a:lstStyle/>
          <a:p>
            <a:r>
              <a:rPr lang="en-US" dirty="0">
                <a:solidFill>
                  <a:srgbClr val="640000"/>
                </a:solidFill>
              </a:rPr>
              <a:t>Windows are a bad way to affect transfers.</a:t>
            </a:r>
          </a:p>
          <a:p>
            <a:r>
              <a:rPr lang="en-US" dirty="0"/>
              <a:t>They apply only to people who qualify when the window is open.  The next guy or woman in the door is iced-out if the window has closed.</a:t>
            </a:r>
          </a:p>
          <a:p>
            <a:r>
              <a:rPr lang="en-US" dirty="0">
                <a:solidFill>
                  <a:srgbClr val="640000"/>
                </a:solidFill>
              </a:rPr>
              <a:t>They are difficult to communicate and may present a need for a decision in a short period.</a:t>
            </a:r>
          </a:p>
          <a:p>
            <a:r>
              <a:rPr lang="en-US" dirty="0"/>
              <a:t>They are difficult to predict for the member’s planning purposes.</a:t>
            </a:r>
          </a:p>
          <a:p>
            <a:r>
              <a:rPr lang="en-US" dirty="0">
                <a:solidFill>
                  <a:srgbClr val="640000"/>
                </a:solidFill>
              </a:rPr>
              <a:t>They have an unpredictable cost.</a:t>
            </a:r>
          </a:p>
        </p:txBody>
      </p:sp>
      <p:sp>
        <p:nvSpPr>
          <p:cNvPr id="4" name="Slide Number Placeholder 3">
            <a:extLst>
              <a:ext uri="{FF2B5EF4-FFF2-40B4-BE49-F238E27FC236}">
                <a16:creationId xmlns:a16="http://schemas.microsoft.com/office/drawing/2014/main" id="{0C8F869F-2F0C-7787-872A-AAC8E41AC5F5}"/>
              </a:ext>
            </a:extLst>
          </p:cNvPr>
          <p:cNvSpPr>
            <a:spLocks noGrp="1"/>
          </p:cNvSpPr>
          <p:nvPr>
            <p:ph type="sldNum" sz="quarter" idx="12"/>
          </p:nvPr>
        </p:nvSpPr>
        <p:spPr/>
        <p:txBody>
          <a:bodyPr/>
          <a:lstStyle/>
          <a:p>
            <a:fld id="{8B745C4C-F265-4142-AF32-45B84E31CD75}" type="slidenum">
              <a:rPr lang="en-US" smtClean="0"/>
              <a:t>11</a:t>
            </a:fld>
            <a:endParaRPr lang="en-US"/>
          </a:p>
        </p:txBody>
      </p:sp>
    </p:spTree>
    <p:extLst>
      <p:ext uri="{BB962C8B-B14F-4D97-AF65-F5344CB8AC3E}">
        <p14:creationId xmlns:p14="http://schemas.microsoft.com/office/powerpoint/2010/main" val="2523223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F049C-4355-8BB4-46D3-209E075EF449}"/>
              </a:ext>
            </a:extLst>
          </p:cNvPr>
          <p:cNvSpPr>
            <a:spLocks noGrp="1"/>
          </p:cNvSpPr>
          <p:nvPr>
            <p:ph type="title"/>
          </p:nvPr>
        </p:nvSpPr>
        <p:spPr/>
        <p:txBody>
          <a:bodyPr/>
          <a:lstStyle/>
          <a:p>
            <a:r>
              <a:rPr lang="en-US"/>
              <a:t>Article 3 Police Portability: </a:t>
            </a:r>
            <a:r>
              <a:rPr lang="en-US" i="1"/>
              <a:t>3-110-d</a:t>
            </a:r>
          </a:p>
        </p:txBody>
      </p:sp>
      <p:sp>
        <p:nvSpPr>
          <p:cNvPr id="3" name="Content Placeholder 2">
            <a:extLst>
              <a:ext uri="{FF2B5EF4-FFF2-40B4-BE49-F238E27FC236}">
                <a16:creationId xmlns:a16="http://schemas.microsoft.com/office/drawing/2014/main" id="{E1301D07-88B8-8CE2-884B-3C02521FF7F1}"/>
              </a:ext>
            </a:extLst>
          </p:cNvPr>
          <p:cNvSpPr>
            <a:spLocks noGrp="1"/>
          </p:cNvSpPr>
          <p:nvPr>
            <p:ph idx="1"/>
          </p:nvPr>
        </p:nvSpPr>
        <p:spPr/>
        <p:txBody>
          <a:bodyPr>
            <a:normAutofit fontScale="92500" lnSpcReduction="20000"/>
          </a:bodyPr>
          <a:lstStyle/>
          <a:p>
            <a:r>
              <a:rPr lang="en-US">
                <a:solidFill>
                  <a:srgbClr val="640000"/>
                </a:solidFill>
              </a:rPr>
              <a:t>Officer must have 2 years of service in the transferring fund.</a:t>
            </a:r>
          </a:p>
          <a:p>
            <a:r>
              <a:rPr lang="en-US">
                <a:solidFill>
                  <a:schemeClr val="tx2">
                    <a:lumMod val="75000"/>
                  </a:schemeClr>
                </a:solidFill>
              </a:rPr>
              <a:t>First fund transfers to second fund the amount of member contributions, a duplicate amount, and 6% interest on both amounts.</a:t>
            </a:r>
          </a:p>
          <a:p>
            <a:r>
              <a:rPr lang="en-US">
                <a:solidFill>
                  <a:srgbClr val="640000"/>
                </a:solidFill>
              </a:rPr>
              <a:t>Second fund evaluates transfer amount against the “true cost” of service being transferred.  If the “true cost” is higher, the officer can make up the difference or accept proportionately less service</a:t>
            </a:r>
            <a:r>
              <a:rPr lang="en-US"/>
              <a:t>.</a:t>
            </a:r>
          </a:p>
          <a:p>
            <a:r>
              <a:rPr lang="en-US">
                <a:solidFill>
                  <a:schemeClr val="tx2">
                    <a:lumMod val="75000"/>
                  </a:schemeClr>
                </a:solidFill>
              </a:rPr>
              <a:t>A case can be made to not make the dollar transfer until after the officer has 2 years of service in the second fund.</a:t>
            </a:r>
          </a:p>
          <a:p>
            <a:endParaRPr lang="en-US"/>
          </a:p>
        </p:txBody>
      </p:sp>
      <p:sp>
        <p:nvSpPr>
          <p:cNvPr id="4" name="Slide Number Placeholder 3">
            <a:extLst>
              <a:ext uri="{FF2B5EF4-FFF2-40B4-BE49-F238E27FC236}">
                <a16:creationId xmlns:a16="http://schemas.microsoft.com/office/drawing/2014/main" id="{5AF44E3A-C556-E185-3D39-D751F889BE19}"/>
              </a:ext>
            </a:extLst>
          </p:cNvPr>
          <p:cNvSpPr>
            <a:spLocks noGrp="1"/>
          </p:cNvSpPr>
          <p:nvPr>
            <p:ph type="sldNum" sz="quarter" idx="12"/>
          </p:nvPr>
        </p:nvSpPr>
        <p:spPr/>
        <p:txBody>
          <a:bodyPr/>
          <a:lstStyle/>
          <a:p>
            <a:fld id="{8B745C4C-F265-4142-AF32-45B84E31CD75}" type="slidenum">
              <a:rPr lang="en-US" smtClean="0"/>
              <a:t>12</a:t>
            </a:fld>
            <a:endParaRPr lang="en-US"/>
          </a:p>
        </p:txBody>
      </p:sp>
    </p:spTree>
    <p:extLst>
      <p:ext uri="{BB962C8B-B14F-4D97-AF65-F5344CB8AC3E}">
        <p14:creationId xmlns:p14="http://schemas.microsoft.com/office/powerpoint/2010/main" val="1492642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40810-3172-F3BA-F52C-B6A3CCE59222}"/>
              </a:ext>
            </a:extLst>
          </p:cNvPr>
          <p:cNvSpPr>
            <a:spLocks noGrp="1"/>
          </p:cNvSpPr>
          <p:nvPr>
            <p:ph type="title"/>
          </p:nvPr>
        </p:nvSpPr>
        <p:spPr/>
        <p:txBody>
          <a:bodyPr/>
          <a:lstStyle/>
          <a:p>
            <a:r>
              <a:rPr lang="en-US"/>
              <a:t>Art. 3 Police Portability Example</a:t>
            </a:r>
          </a:p>
        </p:txBody>
      </p:sp>
      <p:sp>
        <p:nvSpPr>
          <p:cNvPr id="3" name="Content Placeholder 2">
            <a:extLst>
              <a:ext uri="{FF2B5EF4-FFF2-40B4-BE49-F238E27FC236}">
                <a16:creationId xmlns:a16="http://schemas.microsoft.com/office/drawing/2014/main" id="{8D05DB63-2CAF-53AC-197D-17372D5E145C}"/>
              </a:ext>
            </a:extLst>
          </p:cNvPr>
          <p:cNvSpPr>
            <a:spLocks noGrp="1"/>
          </p:cNvSpPr>
          <p:nvPr>
            <p:ph idx="1"/>
          </p:nvPr>
        </p:nvSpPr>
        <p:spPr/>
        <p:txBody>
          <a:bodyPr>
            <a:normAutofit fontScale="85000" lnSpcReduction="20000"/>
          </a:bodyPr>
          <a:lstStyle/>
          <a:p>
            <a:r>
              <a:rPr lang="en-US" dirty="0">
                <a:solidFill>
                  <a:srgbClr val="640000"/>
                </a:solidFill>
              </a:rPr>
              <a:t>Officer has 2-1/2 years of service and has made $20,000 in payroll contributions.  He decides to switch departments.</a:t>
            </a:r>
            <a:endParaRPr lang="en-US" dirty="0"/>
          </a:p>
          <a:p>
            <a:r>
              <a:rPr lang="en-US" dirty="0">
                <a:solidFill>
                  <a:schemeClr val="tx2">
                    <a:lumMod val="75000"/>
                  </a:schemeClr>
                </a:solidFill>
              </a:rPr>
              <a:t>Amount to be transferred is $20,000 + $20,000 + $2,000 (interest) = $42,000.</a:t>
            </a:r>
          </a:p>
          <a:p>
            <a:r>
              <a:rPr lang="en-US" dirty="0">
                <a:solidFill>
                  <a:srgbClr val="640000"/>
                </a:solidFill>
              </a:rPr>
              <a:t>“True Cost” of 2-1/2 years of service at the second fund is calculated to be $52,500.</a:t>
            </a:r>
          </a:p>
          <a:p>
            <a:r>
              <a:rPr lang="en-US" dirty="0">
                <a:solidFill>
                  <a:schemeClr val="tx2">
                    <a:lumMod val="75000"/>
                  </a:schemeClr>
                </a:solidFill>
              </a:rPr>
              <a:t>Member can make up the difference of $10,500 </a:t>
            </a:r>
            <a:r>
              <a:rPr lang="en-US" i="1" dirty="0">
                <a:solidFill>
                  <a:schemeClr val="tx2">
                    <a:lumMod val="75000"/>
                  </a:schemeClr>
                </a:solidFill>
              </a:rPr>
              <a:t>or</a:t>
            </a:r>
            <a:r>
              <a:rPr lang="en-US" dirty="0">
                <a:solidFill>
                  <a:schemeClr val="tx2">
                    <a:lumMod val="75000"/>
                  </a:schemeClr>
                </a:solidFill>
              </a:rPr>
              <a:t> accept a transfer of 2</a:t>
            </a:r>
            <a:r>
              <a:rPr lang="en-US" b="1" dirty="0">
                <a:solidFill>
                  <a:schemeClr val="tx2">
                    <a:lumMod val="75000"/>
                  </a:schemeClr>
                </a:solidFill>
              </a:rPr>
              <a:t>.</a:t>
            </a:r>
            <a:r>
              <a:rPr lang="en-US" dirty="0">
                <a:solidFill>
                  <a:schemeClr val="tx2">
                    <a:lumMod val="75000"/>
                  </a:schemeClr>
                </a:solidFill>
              </a:rPr>
              <a:t>0 years of service.</a:t>
            </a:r>
          </a:p>
          <a:p>
            <a:r>
              <a:rPr lang="en-US" dirty="0">
                <a:solidFill>
                  <a:srgbClr val="640000"/>
                </a:solidFill>
              </a:rPr>
              <a:t>Professional firms that provide Pension Administration service have the necessary expertise to service Portability.</a:t>
            </a:r>
          </a:p>
        </p:txBody>
      </p:sp>
      <p:sp>
        <p:nvSpPr>
          <p:cNvPr id="4" name="Slide Number Placeholder 3">
            <a:extLst>
              <a:ext uri="{FF2B5EF4-FFF2-40B4-BE49-F238E27FC236}">
                <a16:creationId xmlns:a16="http://schemas.microsoft.com/office/drawing/2014/main" id="{43796C9D-E003-67A1-18BA-8B204793027E}"/>
              </a:ext>
            </a:extLst>
          </p:cNvPr>
          <p:cNvSpPr>
            <a:spLocks noGrp="1"/>
          </p:cNvSpPr>
          <p:nvPr>
            <p:ph type="sldNum" sz="quarter" idx="12"/>
          </p:nvPr>
        </p:nvSpPr>
        <p:spPr/>
        <p:txBody>
          <a:bodyPr/>
          <a:lstStyle/>
          <a:p>
            <a:fld id="{8B745C4C-F265-4142-AF32-45B84E31CD75}" type="slidenum">
              <a:rPr lang="en-US" smtClean="0"/>
              <a:t>13</a:t>
            </a:fld>
            <a:endParaRPr lang="en-US"/>
          </a:p>
        </p:txBody>
      </p:sp>
    </p:spTree>
    <p:extLst>
      <p:ext uri="{BB962C8B-B14F-4D97-AF65-F5344CB8AC3E}">
        <p14:creationId xmlns:p14="http://schemas.microsoft.com/office/powerpoint/2010/main" val="3797405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055BE-4CDB-3360-A181-50171EFE95E4}"/>
              </a:ext>
            </a:extLst>
          </p:cNvPr>
          <p:cNvSpPr>
            <a:spLocks noGrp="1"/>
          </p:cNvSpPr>
          <p:nvPr>
            <p:ph type="title"/>
          </p:nvPr>
        </p:nvSpPr>
        <p:spPr/>
        <p:txBody>
          <a:bodyPr>
            <a:normAutofit fontScale="90000"/>
          </a:bodyPr>
          <a:lstStyle/>
          <a:p>
            <a:r>
              <a:rPr lang="en-US" dirty="0"/>
              <a:t>Retire then Start Over Somewhere Else</a:t>
            </a:r>
          </a:p>
        </p:txBody>
      </p:sp>
      <p:sp>
        <p:nvSpPr>
          <p:cNvPr id="3" name="Content Placeholder 2">
            <a:extLst>
              <a:ext uri="{FF2B5EF4-FFF2-40B4-BE49-F238E27FC236}">
                <a16:creationId xmlns:a16="http://schemas.microsoft.com/office/drawing/2014/main" id="{082BBA7C-1D33-7706-FEE9-D758ED92B325}"/>
              </a:ext>
            </a:extLst>
          </p:cNvPr>
          <p:cNvSpPr>
            <a:spLocks noGrp="1"/>
          </p:cNvSpPr>
          <p:nvPr>
            <p:ph idx="1"/>
          </p:nvPr>
        </p:nvSpPr>
        <p:spPr/>
        <p:txBody>
          <a:bodyPr>
            <a:normAutofit fontScale="77500" lnSpcReduction="20000"/>
          </a:bodyPr>
          <a:lstStyle/>
          <a:p>
            <a:r>
              <a:rPr lang="en-US" dirty="0">
                <a:solidFill>
                  <a:srgbClr val="000E2A"/>
                </a:solidFill>
              </a:rPr>
              <a:t>A Downstate Police or Fire retiree can start over at a new department.  This never affects the first pension (nothing stops an Article 3-4 pension from being paid other than a job-related felony!)</a:t>
            </a:r>
          </a:p>
          <a:p>
            <a:r>
              <a:rPr lang="en-US" b="1" dirty="0">
                <a:solidFill>
                  <a:srgbClr val="640000"/>
                </a:solidFill>
              </a:rPr>
              <a:t>BUT,</a:t>
            </a:r>
            <a:r>
              <a:rPr lang="en-US" dirty="0">
                <a:solidFill>
                  <a:srgbClr val="640000"/>
                </a:solidFill>
              </a:rPr>
              <a:t> the so-called “Chiefs Bill” may affect this for Police.  It prohibits a retiree from one fund starting over in another Article 3 pension fund after January 1, 2019.  There was just an unexpected Appellate Court decision upholding this.  </a:t>
            </a:r>
          </a:p>
          <a:p>
            <a:r>
              <a:rPr lang="en-US" dirty="0">
                <a:solidFill>
                  <a:srgbClr val="000E2A"/>
                </a:solidFill>
              </a:rPr>
              <a:t>He or she can still take the job, just not enter the Article 3 pension fund.  A “defined contribution” plan may be substituted.</a:t>
            </a:r>
          </a:p>
          <a:p>
            <a:r>
              <a:rPr lang="en-US" dirty="0">
                <a:solidFill>
                  <a:srgbClr val="5A1C25"/>
                </a:solidFill>
              </a:rPr>
              <a:t>IPPFA attorneys will be monitoring this as far as any other Appellate district action or an appeal to the Supreme Court.</a:t>
            </a:r>
            <a:endParaRPr lang="en-US" i="1" dirty="0">
              <a:solidFill>
                <a:srgbClr val="5A1C25"/>
              </a:solidFill>
            </a:endParaRPr>
          </a:p>
        </p:txBody>
      </p:sp>
      <p:sp>
        <p:nvSpPr>
          <p:cNvPr id="4" name="Slide Number Placeholder 3">
            <a:extLst>
              <a:ext uri="{FF2B5EF4-FFF2-40B4-BE49-F238E27FC236}">
                <a16:creationId xmlns:a16="http://schemas.microsoft.com/office/drawing/2014/main" id="{CFE6CDDD-FAB4-B41C-3D8F-8B13D5D188C7}"/>
              </a:ext>
            </a:extLst>
          </p:cNvPr>
          <p:cNvSpPr>
            <a:spLocks noGrp="1"/>
          </p:cNvSpPr>
          <p:nvPr>
            <p:ph type="sldNum" sz="quarter" idx="12"/>
          </p:nvPr>
        </p:nvSpPr>
        <p:spPr/>
        <p:txBody>
          <a:bodyPr/>
          <a:lstStyle/>
          <a:p>
            <a:fld id="{8B745C4C-F265-4142-AF32-45B84E31CD75}" type="slidenum">
              <a:rPr lang="en-US" smtClean="0"/>
              <a:t>14</a:t>
            </a:fld>
            <a:endParaRPr lang="en-US"/>
          </a:p>
        </p:txBody>
      </p:sp>
    </p:spTree>
    <p:extLst>
      <p:ext uri="{BB962C8B-B14F-4D97-AF65-F5344CB8AC3E}">
        <p14:creationId xmlns:p14="http://schemas.microsoft.com/office/powerpoint/2010/main" val="1876887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5C572-F8E6-0035-4DFC-633F4ADFD79A}"/>
              </a:ext>
            </a:extLst>
          </p:cNvPr>
          <p:cNvSpPr>
            <a:spLocks noGrp="1"/>
          </p:cNvSpPr>
          <p:nvPr>
            <p:ph type="title"/>
          </p:nvPr>
        </p:nvSpPr>
        <p:spPr/>
        <p:txBody>
          <a:bodyPr/>
          <a:lstStyle/>
          <a:p>
            <a:r>
              <a:rPr lang="en-US"/>
              <a:t>Articles 5 and 6: CPD and </a:t>
            </a:r>
            <a:r>
              <a:rPr lang="en-US">
                <a:solidFill>
                  <a:srgbClr val="C00000"/>
                </a:solidFill>
              </a:rPr>
              <a:t>CFD</a:t>
            </a:r>
          </a:p>
        </p:txBody>
      </p:sp>
      <p:sp>
        <p:nvSpPr>
          <p:cNvPr id="3" name="Content Placeholder 2">
            <a:extLst>
              <a:ext uri="{FF2B5EF4-FFF2-40B4-BE49-F238E27FC236}">
                <a16:creationId xmlns:a16="http://schemas.microsoft.com/office/drawing/2014/main" id="{519050A9-5D9E-B5BF-34A6-4EE0CE892BA8}"/>
              </a:ext>
            </a:extLst>
          </p:cNvPr>
          <p:cNvSpPr>
            <a:spLocks noGrp="1"/>
          </p:cNvSpPr>
          <p:nvPr>
            <p:ph idx="1"/>
          </p:nvPr>
        </p:nvSpPr>
        <p:spPr/>
        <p:txBody>
          <a:bodyPr>
            <a:normAutofit/>
          </a:bodyPr>
          <a:lstStyle/>
          <a:p>
            <a:r>
              <a:rPr lang="en-US" dirty="0">
                <a:solidFill>
                  <a:schemeClr val="tx2">
                    <a:lumMod val="75000"/>
                  </a:schemeClr>
                </a:solidFill>
              </a:rPr>
              <a:t>There are allowances for transfer between </a:t>
            </a:r>
            <a:r>
              <a:rPr lang="en-US" dirty="0"/>
              <a:t>CPD and </a:t>
            </a:r>
            <a:r>
              <a:rPr lang="en-US" dirty="0">
                <a:solidFill>
                  <a:srgbClr val="C00000"/>
                </a:solidFill>
              </a:rPr>
              <a:t>CFD</a:t>
            </a:r>
          </a:p>
          <a:p>
            <a:r>
              <a:rPr lang="en-US" dirty="0">
                <a:solidFill>
                  <a:srgbClr val="5A1C25"/>
                </a:solidFill>
              </a:rPr>
              <a:t>No standing allowances for transfer in or out of Chicago to/from other systems.  </a:t>
            </a:r>
          </a:p>
          <a:p>
            <a:r>
              <a:rPr lang="en-US" dirty="0">
                <a:solidFill>
                  <a:schemeClr val="tx2">
                    <a:lumMod val="75000"/>
                  </a:schemeClr>
                </a:solidFill>
              </a:rPr>
              <a:t>A Chicago PD to Downstate window was open for a while, now closed.  </a:t>
            </a:r>
            <a:r>
              <a:rPr lang="en-US" i="1" dirty="0">
                <a:solidFill>
                  <a:schemeClr val="tx2">
                    <a:lumMod val="75000"/>
                  </a:schemeClr>
                </a:solidFill>
              </a:rPr>
              <a:t>Key point: no CPD pension dollars were involved.  The member paid all the cost. </a:t>
            </a:r>
          </a:p>
          <a:p>
            <a:r>
              <a:rPr lang="en-US" dirty="0">
                <a:solidFill>
                  <a:srgbClr val="5A1C25"/>
                </a:solidFill>
              </a:rPr>
              <a:t>No current participation in the </a:t>
            </a:r>
            <a:r>
              <a:rPr lang="en-US" i="1" dirty="0">
                <a:solidFill>
                  <a:srgbClr val="5A1C25"/>
                </a:solidFill>
              </a:rPr>
              <a:t>Reciprocal Act</a:t>
            </a:r>
            <a:r>
              <a:rPr lang="en-US" dirty="0">
                <a:solidFill>
                  <a:srgbClr val="5A1C25"/>
                </a:solidFill>
              </a:rPr>
              <a:t>.  </a:t>
            </a:r>
            <a:endParaRPr lang="en-US" b="1" dirty="0">
              <a:solidFill>
                <a:srgbClr val="5A1C25"/>
              </a:solidFill>
            </a:endParaRPr>
          </a:p>
          <a:p>
            <a:endParaRPr lang="en-US" dirty="0"/>
          </a:p>
        </p:txBody>
      </p:sp>
      <p:sp>
        <p:nvSpPr>
          <p:cNvPr id="4" name="Slide Number Placeholder 3">
            <a:extLst>
              <a:ext uri="{FF2B5EF4-FFF2-40B4-BE49-F238E27FC236}">
                <a16:creationId xmlns:a16="http://schemas.microsoft.com/office/drawing/2014/main" id="{EBCDCB9D-27BB-1CA0-98C0-CCB2E80BBADA}"/>
              </a:ext>
            </a:extLst>
          </p:cNvPr>
          <p:cNvSpPr>
            <a:spLocks noGrp="1"/>
          </p:cNvSpPr>
          <p:nvPr>
            <p:ph type="sldNum" sz="quarter" idx="12"/>
          </p:nvPr>
        </p:nvSpPr>
        <p:spPr/>
        <p:txBody>
          <a:bodyPr/>
          <a:lstStyle/>
          <a:p>
            <a:fld id="{8B745C4C-F265-4142-AF32-45B84E31CD75}" type="slidenum">
              <a:rPr lang="en-US" smtClean="0"/>
              <a:t>15</a:t>
            </a:fld>
            <a:endParaRPr lang="en-US"/>
          </a:p>
        </p:txBody>
      </p:sp>
    </p:spTree>
    <p:extLst>
      <p:ext uri="{BB962C8B-B14F-4D97-AF65-F5344CB8AC3E}">
        <p14:creationId xmlns:p14="http://schemas.microsoft.com/office/powerpoint/2010/main" val="462703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4212-6F25-3D61-C921-8E633096F6FC}"/>
              </a:ext>
            </a:extLst>
          </p:cNvPr>
          <p:cNvSpPr>
            <a:spLocks noGrp="1"/>
          </p:cNvSpPr>
          <p:nvPr>
            <p:ph type="title"/>
          </p:nvPr>
        </p:nvSpPr>
        <p:spPr/>
        <p:txBody>
          <a:bodyPr/>
          <a:lstStyle/>
          <a:p>
            <a:r>
              <a:rPr lang="en-US"/>
              <a:t>Dan’s Transfer </a:t>
            </a:r>
            <a:r>
              <a:rPr lang="en-US">
                <a:solidFill>
                  <a:srgbClr val="5A1C25"/>
                </a:solidFill>
                <a:latin typeface="Algerian" panose="04020705040A02060702" pitchFamily="82" charset="0"/>
              </a:rPr>
              <a:t>Horror Stories</a:t>
            </a:r>
          </a:p>
        </p:txBody>
      </p:sp>
      <p:sp>
        <p:nvSpPr>
          <p:cNvPr id="3" name="Content Placeholder 2">
            <a:extLst>
              <a:ext uri="{FF2B5EF4-FFF2-40B4-BE49-F238E27FC236}">
                <a16:creationId xmlns:a16="http://schemas.microsoft.com/office/drawing/2014/main" id="{E627B7E1-7AE6-6DCE-FCBC-6A1DEBBBA538}"/>
              </a:ext>
            </a:extLst>
          </p:cNvPr>
          <p:cNvSpPr>
            <a:spLocks noGrp="1"/>
          </p:cNvSpPr>
          <p:nvPr>
            <p:ph idx="1"/>
          </p:nvPr>
        </p:nvSpPr>
        <p:spPr/>
        <p:txBody>
          <a:bodyPr/>
          <a:lstStyle/>
          <a:p>
            <a:pPr marL="0" indent="0">
              <a:buNone/>
            </a:pPr>
            <a:r>
              <a:rPr lang="en-US" sz="3600" dirty="0">
                <a:solidFill>
                  <a:schemeClr val="tx2">
                    <a:lumMod val="75000"/>
                  </a:schemeClr>
                </a:solidFill>
              </a:rPr>
              <a:t>#1 -  CPS Chicago teacher </a:t>
            </a:r>
            <a:r>
              <a:rPr lang="en-US" sz="3600" dirty="0">
                <a:solidFill>
                  <a:srgbClr val="640000"/>
                </a:solidFill>
                <a:sym typeface="Wingdings" panose="05000000000000000000" pitchFamily="2" charset="2"/>
              </a:rPr>
              <a:t></a:t>
            </a:r>
            <a:r>
              <a:rPr lang="en-US" sz="3600" dirty="0">
                <a:solidFill>
                  <a:schemeClr val="tx2">
                    <a:lumMod val="75000"/>
                  </a:schemeClr>
                </a:solidFill>
                <a:sym typeface="Wingdings" panose="05000000000000000000" pitchFamily="2" charset="2"/>
              </a:rPr>
              <a:t> </a:t>
            </a:r>
            <a:r>
              <a:rPr lang="en-US" sz="3600" dirty="0">
                <a:solidFill>
                  <a:schemeClr val="tx2">
                    <a:lumMod val="75000"/>
                  </a:schemeClr>
                </a:solidFill>
              </a:rPr>
              <a:t> </a:t>
            </a:r>
          </a:p>
          <a:p>
            <a:pPr marL="0" indent="0">
              <a:buNone/>
            </a:pPr>
            <a:r>
              <a:rPr lang="en-US" sz="3600" dirty="0">
                <a:solidFill>
                  <a:schemeClr val="tx2">
                    <a:lumMod val="75000"/>
                  </a:schemeClr>
                </a:solidFill>
              </a:rPr>
              <a:t>	    TRS suburban teacher </a:t>
            </a:r>
            <a:r>
              <a:rPr lang="en-US" sz="3600" dirty="0">
                <a:solidFill>
                  <a:srgbClr val="640000"/>
                </a:solidFill>
                <a:sym typeface="Wingdings" panose="05000000000000000000" pitchFamily="2" charset="2"/>
              </a:rPr>
              <a:t></a:t>
            </a:r>
          </a:p>
          <a:p>
            <a:pPr marL="0" indent="0">
              <a:buNone/>
            </a:pPr>
            <a:r>
              <a:rPr lang="en-US" sz="3600" dirty="0">
                <a:solidFill>
                  <a:schemeClr val="tx2">
                    <a:lumMod val="75000"/>
                  </a:schemeClr>
                </a:solidFill>
                <a:sym typeface="Wingdings" panose="05000000000000000000" pitchFamily="2" charset="2"/>
              </a:rPr>
              <a:t>	    </a:t>
            </a:r>
            <a:r>
              <a:rPr lang="en-US" sz="3600" dirty="0">
                <a:solidFill>
                  <a:srgbClr val="5A1C25"/>
                </a:solidFill>
                <a:sym typeface="Wingdings" panose="05000000000000000000" pitchFamily="2" charset="2"/>
              </a:rPr>
              <a:t>Nowhere!</a:t>
            </a:r>
          </a:p>
          <a:p>
            <a:pPr marL="0" indent="0">
              <a:buNone/>
            </a:pPr>
            <a:endParaRPr lang="en-US" dirty="0">
              <a:sym typeface="Wingdings" panose="05000000000000000000" pitchFamily="2" charset="2"/>
            </a:endParaRPr>
          </a:p>
        </p:txBody>
      </p:sp>
      <p:sp>
        <p:nvSpPr>
          <p:cNvPr id="4" name="Slide Number Placeholder 3">
            <a:extLst>
              <a:ext uri="{FF2B5EF4-FFF2-40B4-BE49-F238E27FC236}">
                <a16:creationId xmlns:a16="http://schemas.microsoft.com/office/drawing/2014/main" id="{F465F8EB-BF80-73B1-D9E9-135BB6D3D7A6}"/>
              </a:ext>
            </a:extLst>
          </p:cNvPr>
          <p:cNvSpPr>
            <a:spLocks noGrp="1"/>
          </p:cNvSpPr>
          <p:nvPr>
            <p:ph type="sldNum" sz="quarter" idx="12"/>
          </p:nvPr>
        </p:nvSpPr>
        <p:spPr/>
        <p:txBody>
          <a:bodyPr/>
          <a:lstStyle/>
          <a:p>
            <a:fld id="{8B745C4C-F265-4142-AF32-45B84E31CD75}" type="slidenum">
              <a:rPr lang="en-US" smtClean="0"/>
              <a:t>16</a:t>
            </a:fld>
            <a:endParaRPr lang="en-US"/>
          </a:p>
        </p:txBody>
      </p:sp>
    </p:spTree>
    <p:extLst>
      <p:ext uri="{BB962C8B-B14F-4D97-AF65-F5344CB8AC3E}">
        <p14:creationId xmlns:p14="http://schemas.microsoft.com/office/powerpoint/2010/main" val="3283835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660AE-A34C-EFC9-8D0F-FD74411840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D303E3-B7BC-899D-7E70-5C569F8A11AB}"/>
              </a:ext>
            </a:extLst>
          </p:cNvPr>
          <p:cNvSpPr>
            <a:spLocks noGrp="1"/>
          </p:cNvSpPr>
          <p:nvPr>
            <p:ph type="title"/>
          </p:nvPr>
        </p:nvSpPr>
        <p:spPr/>
        <p:txBody>
          <a:bodyPr/>
          <a:lstStyle/>
          <a:p>
            <a:r>
              <a:rPr lang="en-US"/>
              <a:t>Dan’s Transfer </a:t>
            </a:r>
            <a:r>
              <a:rPr lang="en-US">
                <a:solidFill>
                  <a:srgbClr val="5A1C25"/>
                </a:solidFill>
                <a:latin typeface="Algerian" panose="04020705040A02060702" pitchFamily="82" charset="0"/>
              </a:rPr>
              <a:t>Horror Stories</a:t>
            </a:r>
          </a:p>
        </p:txBody>
      </p:sp>
      <p:sp>
        <p:nvSpPr>
          <p:cNvPr id="3" name="Content Placeholder 2">
            <a:extLst>
              <a:ext uri="{FF2B5EF4-FFF2-40B4-BE49-F238E27FC236}">
                <a16:creationId xmlns:a16="http://schemas.microsoft.com/office/drawing/2014/main" id="{7DE74109-B595-944D-693D-95DAF02045AD}"/>
              </a:ext>
            </a:extLst>
          </p:cNvPr>
          <p:cNvSpPr>
            <a:spLocks noGrp="1"/>
          </p:cNvSpPr>
          <p:nvPr>
            <p:ph idx="1"/>
          </p:nvPr>
        </p:nvSpPr>
        <p:spPr/>
        <p:txBody>
          <a:bodyPr/>
          <a:lstStyle/>
          <a:p>
            <a:pPr marL="0" indent="0">
              <a:buNone/>
            </a:pPr>
            <a:r>
              <a:rPr lang="en-US">
                <a:solidFill>
                  <a:schemeClr val="bg1">
                    <a:lumMod val="75000"/>
                  </a:schemeClr>
                </a:solidFill>
              </a:rPr>
              <a:t>#1 - CPS Chicago teacher </a:t>
            </a:r>
            <a:r>
              <a:rPr lang="en-US">
                <a:solidFill>
                  <a:schemeClr val="bg1">
                    <a:lumMod val="75000"/>
                  </a:schemeClr>
                </a:solidFill>
                <a:sym typeface="Wingdings" panose="05000000000000000000" pitchFamily="2" charset="2"/>
              </a:rPr>
              <a:t> </a:t>
            </a:r>
            <a:endParaRPr lang="en-US">
              <a:solidFill>
                <a:schemeClr val="bg1">
                  <a:lumMod val="75000"/>
                </a:schemeClr>
              </a:solidFill>
            </a:endParaRPr>
          </a:p>
          <a:p>
            <a:pPr marL="0" indent="0">
              <a:buNone/>
            </a:pPr>
            <a:r>
              <a:rPr lang="en-US">
                <a:solidFill>
                  <a:schemeClr val="bg1">
                    <a:lumMod val="75000"/>
                  </a:schemeClr>
                </a:solidFill>
              </a:rPr>
              <a:t> 	  TRS suburban teacher </a:t>
            </a:r>
            <a:r>
              <a:rPr lang="en-US">
                <a:solidFill>
                  <a:schemeClr val="bg1">
                    <a:lumMod val="75000"/>
                  </a:schemeClr>
                </a:solidFill>
                <a:sym typeface="Wingdings" panose="05000000000000000000" pitchFamily="2" charset="2"/>
              </a:rPr>
              <a:t></a:t>
            </a:r>
          </a:p>
          <a:p>
            <a:pPr marL="0" indent="0">
              <a:buNone/>
            </a:pPr>
            <a:r>
              <a:rPr lang="en-US">
                <a:solidFill>
                  <a:schemeClr val="bg1">
                    <a:lumMod val="75000"/>
                  </a:schemeClr>
                </a:solidFill>
                <a:sym typeface="Wingdings" panose="05000000000000000000" pitchFamily="2" charset="2"/>
              </a:rPr>
              <a:t>	  Nowhere!</a:t>
            </a:r>
            <a:endParaRPr lang="en-US">
              <a:solidFill>
                <a:schemeClr val="bg1">
                  <a:lumMod val="75000"/>
                </a:schemeClr>
              </a:solidFill>
            </a:endParaRPr>
          </a:p>
          <a:p>
            <a:pPr marL="0" indent="0">
              <a:buNone/>
            </a:pPr>
            <a:r>
              <a:rPr lang="en-US" sz="3200">
                <a:solidFill>
                  <a:schemeClr val="tx2">
                    <a:lumMod val="75000"/>
                  </a:schemeClr>
                </a:solidFill>
              </a:rPr>
              <a:t>#2 - TRS teacher </a:t>
            </a:r>
            <a:r>
              <a:rPr lang="en-US" sz="3200">
                <a:solidFill>
                  <a:srgbClr val="5A1C25"/>
                </a:solidFill>
                <a:sym typeface="Wingdings" panose="05000000000000000000" pitchFamily="2" charset="2"/>
              </a:rPr>
              <a:t></a:t>
            </a:r>
          </a:p>
          <a:p>
            <a:pPr marL="0" indent="0">
              <a:buNone/>
            </a:pPr>
            <a:r>
              <a:rPr lang="en-US" sz="3200">
                <a:sym typeface="Wingdings" panose="05000000000000000000" pitchFamily="2" charset="2"/>
              </a:rPr>
              <a:t>	   </a:t>
            </a:r>
            <a:r>
              <a:rPr lang="en-US" sz="3200">
                <a:solidFill>
                  <a:schemeClr val="tx2">
                    <a:lumMod val="75000"/>
                  </a:schemeClr>
                </a:solidFill>
                <a:sym typeface="Wingdings" panose="05000000000000000000" pitchFamily="2" charset="2"/>
              </a:rPr>
              <a:t>IMRF/SLEP deputy </a:t>
            </a:r>
            <a:r>
              <a:rPr lang="en-US" sz="3200">
                <a:solidFill>
                  <a:srgbClr val="5A1C25"/>
                </a:solidFill>
                <a:sym typeface="Wingdings" panose="05000000000000000000" pitchFamily="2" charset="2"/>
              </a:rPr>
              <a:t></a:t>
            </a:r>
          </a:p>
          <a:p>
            <a:pPr marL="0" indent="0">
              <a:buNone/>
            </a:pPr>
            <a:r>
              <a:rPr lang="en-US" sz="3200">
                <a:sym typeface="Wingdings" panose="05000000000000000000" pitchFamily="2" charset="2"/>
              </a:rPr>
              <a:t>            </a:t>
            </a:r>
            <a:r>
              <a:rPr lang="en-US" sz="3200">
                <a:solidFill>
                  <a:schemeClr val="tx2">
                    <a:lumMod val="75000"/>
                  </a:schemeClr>
                </a:solidFill>
                <a:sym typeface="Wingdings" panose="05000000000000000000" pitchFamily="2" charset="2"/>
              </a:rPr>
              <a:t>Article 3 Police</a:t>
            </a:r>
          </a:p>
          <a:p>
            <a:pPr marL="0" indent="0">
              <a:buNone/>
            </a:pPr>
            <a:endParaRPr lang="en-US"/>
          </a:p>
        </p:txBody>
      </p:sp>
      <p:sp>
        <p:nvSpPr>
          <p:cNvPr id="4" name="Slide Number Placeholder 3">
            <a:extLst>
              <a:ext uri="{FF2B5EF4-FFF2-40B4-BE49-F238E27FC236}">
                <a16:creationId xmlns:a16="http://schemas.microsoft.com/office/drawing/2014/main" id="{A5CC0BF3-DC9B-D215-E770-D4366EA7F71B}"/>
              </a:ext>
            </a:extLst>
          </p:cNvPr>
          <p:cNvSpPr>
            <a:spLocks noGrp="1"/>
          </p:cNvSpPr>
          <p:nvPr>
            <p:ph type="sldNum" sz="quarter" idx="12"/>
          </p:nvPr>
        </p:nvSpPr>
        <p:spPr/>
        <p:txBody>
          <a:bodyPr/>
          <a:lstStyle/>
          <a:p>
            <a:fld id="{8B745C4C-F265-4142-AF32-45B84E31CD75}" type="slidenum">
              <a:rPr lang="en-US" smtClean="0"/>
              <a:t>17</a:t>
            </a:fld>
            <a:endParaRPr lang="en-US"/>
          </a:p>
        </p:txBody>
      </p:sp>
    </p:spTree>
    <p:extLst>
      <p:ext uri="{BB962C8B-B14F-4D97-AF65-F5344CB8AC3E}">
        <p14:creationId xmlns:p14="http://schemas.microsoft.com/office/powerpoint/2010/main" val="3188161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F3175-9034-39C6-2922-6A2D71120F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149D7B-C4E0-8311-3A5D-F4C589F48B84}"/>
              </a:ext>
            </a:extLst>
          </p:cNvPr>
          <p:cNvSpPr>
            <a:spLocks noGrp="1"/>
          </p:cNvSpPr>
          <p:nvPr>
            <p:ph type="title"/>
          </p:nvPr>
        </p:nvSpPr>
        <p:spPr/>
        <p:txBody>
          <a:bodyPr/>
          <a:lstStyle/>
          <a:p>
            <a:r>
              <a:rPr lang="en-US"/>
              <a:t>Dan’s Transfer </a:t>
            </a:r>
            <a:r>
              <a:rPr lang="en-US">
                <a:solidFill>
                  <a:srgbClr val="5A1C25"/>
                </a:solidFill>
                <a:latin typeface="Algerian" panose="04020705040A02060702" pitchFamily="82" charset="0"/>
              </a:rPr>
              <a:t>Horror Stories</a:t>
            </a:r>
          </a:p>
        </p:txBody>
      </p:sp>
      <p:sp>
        <p:nvSpPr>
          <p:cNvPr id="3" name="Content Placeholder 2">
            <a:extLst>
              <a:ext uri="{FF2B5EF4-FFF2-40B4-BE49-F238E27FC236}">
                <a16:creationId xmlns:a16="http://schemas.microsoft.com/office/drawing/2014/main" id="{107029E5-3B4F-62C1-3EAE-17BB832E6058}"/>
              </a:ext>
            </a:extLst>
          </p:cNvPr>
          <p:cNvSpPr>
            <a:spLocks noGrp="1"/>
          </p:cNvSpPr>
          <p:nvPr>
            <p:ph idx="1"/>
          </p:nvPr>
        </p:nvSpPr>
        <p:spPr/>
        <p:txBody>
          <a:bodyPr>
            <a:normAutofit fontScale="92500" lnSpcReduction="20000"/>
          </a:bodyPr>
          <a:lstStyle/>
          <a:p>
            <a:pPr marL="0" indent="0">
              <a:buNone/>
            </a:pPr>
            <a:r>
              <a:rPr lang="en-US">
                <a:solidFill>
                  <a:schemeClr val="bg1">
                    <a:lumMod val="75000"/>
                  </a:schemeClr>
                </a:solidFill>
              </a:rPr>
              <a:t>#1 - CPS Chicago teacher </a:t>
            </a:r>
            <a:r>
              <a:rPr lang="en-US">
                <a:solidFill>
                  <a:schemeClr val="bg1">
                    <a:lumMod val="75000"/>
                  </a:schemeClr>
                </a:solidFill>
                <a:sym typeface="Wingdings" panose="05000000000000000000" pitchFamily="2" charset="2"/>
              </a:rPr>
              <a:t> </a:t>
            </a:r>
            <a:endParaRPr lang="en-US">
              <a:solidFill>
                <a:schemeClr val="bg1">
                  <a:lumMod val="75000"/>
                </a:schemeClr>
              </a:solidFill>
            </a:endParaRPr>
          </a:p>
          <a:p>
            <a:pPr marL="0" indent="0">
              <a:buNone/>
            </a:pPr>
            <a:r>
              <a:rPr lang="en-US">
                <a:solidFill>
                  <a:schemeClr val="bg1">
                    <a:lumMod val="75000"/>
                  </a:schemeClr>
                </a:solidFill>
              </a:rPr>
              <a:t> 	  TRS suburban teacher </a:t>
            </a:r>
            <a:r>
              <a:rPr lang="en-US">
                <a:solidFill>
                  <a:schemeClr val="bg1">
                    <a:lumMod val="75000"/>
                  </a:schemeClr>
                </a:solidFill>
                <a:sym typeface="Wingdings" panose="05000000000000000000" pitchFamily="2" charset="2"/>
              </a:rPr>
              <a:t></a:t>
            </a:r>
          </a:p>
          <a:p>
            <a:pPr marL="0" indent="0">
              <a:buNone/>
            </a:pPr>
            <a:r>
              <a:rPr lang="en-US">
                <a:solidFill>
                  <a:schemeClr val="bg1">
                    <a:lumMod val="75000"/>
                  </a:schemeClr>
                </a:solidFill>
              </a:rPr>
              <a:t>	  Nowhere!</a:t>
            </a:r>
          </a:p>
          <a:p>
            <a:pPr marL="0" indent="0">
              <a:buNone/>
            </a:pPr>
            <a:r>
              <a:rPr lang="en-US">
                <a:solidFill>
                  <a:schemeClr val="bg1">
                    <a:lumMod val="75000"/>
                  </a:schemeClr>
                </a:solidFill>
              </a:rPr>
              <a:t>#2 - TRS teacher </a:t>
            </a:r>
            <a:r>
              <a:rPr lang="en-US">
                <a:solidFill>
                  <a:schemeClr val="bg1">
                    <a:lumMod val="75000"/>
                  </a:schemeClr>
                </a:solidFill>
                <a:sym typeface="Wingdings" panose="05000000000000000000" pitchFamily="2" charset="2"/>
              </a:rPr>
              <a:t></a:t>
            </a:r>
          </a:p>
          <a:p>
            <a:pPr marL="0" indent="0">
              <a:buNone/>
            </a:pPr>
            <a:r>
              <a:rPr lang="en-US">
                <a:solidFill>
                  <a:schemeClr val="bg1">
                    <a:lumMod val="75000"/>
                  </a:schemeClr>
                </a:solidFill>
                <a:sym typeface="Wingdings" panose="05000000000000000000" pitchFamily="2" charset="2"/>
              </a:rPr>
              <a:t>	  IMRF/SLEP deputy </a:t>
            </a:r>
          </a:p>
          <a:p>
            <a:pPr marL="0" indent="0">
              <a:buNone/>
            </a:pPr>
            <a:r>
              <a:rPr lang="en-US">
                <a:solidFill>
                  <a:schemeClr val="bg1">
                    <a:lumMod val="75000"/>
                  </a:schemeClr>
                </a:solidFill>
                <a:sym typeface="Wingdings" panose="05000000000000000000" pitchFamily="2" charset="2"/>
              </a:rPr>
              <a:t>            Article 3 Police</a:t>
            </a:r>
          </a:p>
          <a:p>
            <a:pPr marL="0" indent="0">
              <a:buNone/>
            </a:pPr>
            <a:r>
              <a:rPr lang="en-US" sz="3000">
                <a:sym typeface="Wingdings" panose="05000000000000000000" pitchFamily="2" charset="2"/>
              </a:rPr>
              <a:t>#3 -  IMRF police </a:t>
            </a:r>
            <a:r>
              <a:rPr lang="en-US" sz="3000">
                <a:solidFill>
                  <a:srgbClr val="5A1C25"/>
                </a:solidFill>
                <a:sym typeface="Wingdings" panose="05000000000000000000" pitchFamily="2" charset="2"/>
              </a:rPr>
              <a:t> </a:t>
            </a:r>
          </a:p>
          <a:p>
            <a:pPr marL="0" indent="0">
              <a:buNone/>
            </a:pPr>
            <a:r>
              <a:rPr lang="en-US" sz="3000">
                <a:sym typeface="Wingdings" panose="05000000000000000000" pitchFamily="2" charset="2"/>
              </a:rPr>
              <a:t>            Article 3 Police </a:t>
            </a:r>
            <a:r>
              <a:rPr lang="en-US" sz="3000">
                <a:solidFill>
                  <a:srgbClr val="5A1C25"/>
                </a:solidFill>
                <a:sym typeface="Wingdings" panose="05000000000000000000" pitchFamily="2" charset="2"/>
              </a:rPr>
              <a:t></a:t>
            </a:r>
          </a:p>
          <a:p>
            <a:pPr marL="0" indent="0">
              <a:buNone/>
            </a:pPr>
            <a:r>
              <a:rPr lang="en-US" sz="3000">
                <a:sym typeface="Wingdings" panose="05000000000000000000" pitchFamily="2" charset="2"/>
              </a:rPr>
              <a:t>            SURS College Police</a:t>
            </a:r>
          </a:p>
          <a:p>
            <a:pPr marL="0" indent="0">
              <a:buNone/>
            </a:pPr>
            <a:endParaRPr lang="en-US"/>
          </a:p>
        </p:txBody>
      </p:sp>
      <p:sp>
        <p:nvSpPr>
          <p:cNvPr id="4" name="Slide Number Placeholder 3">
            <a:extLst>
              <a:ext uri="{FF2B5EF4-FFF2-40B4-BE49-F238E27FC236}">
                <a16:creationId xmlns:a16="http://schemas.microsoft.com/office/drawing/2014/main" id="{AA9F9013-398E-BB60-5ACE-AB089FA41F7F}"/>
              </a:ext>
            </a:extLst>
          </p:cNvPr>
          <p:cNvSpPr>
            <a:spLocks noGrp="1"/>
          </p:cNvSpPr>
          <p:nvPr>
            <p:ph type="sldNum" sz="quarter" idx="12"/>
          </p:nvPr>
        </p:nvSpPr>
        <p:spPr/>
        <p:txBody>
          <a:bodyPr/>
          <a:lstStyle/>
          <a:p>
            <a:fld id="{8B745C4C-F265-4142-AF32-45B84E31CD75}" type="slidenum">
              <a:rPr lang="en-US" smtClean="0"/>
              <a:t>18</a:t>
            </a:fld>
            <a:endParaRPr lang="en-US"/>
          </a:p>
        </p:txBody>
      </p:sp>
    </p:spTree>
    <p:extLst>
      <p:ext uri="{BB962C8B-B14F-4D97-AF65-F5344CB8AC3E}">
        <p14:creationId xmlns:p14="http://schemas.microsoft.com/office/powerpoint/2010/main" val="34536912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A69FB-B2FC-C059-4ABC-8BB122629D09}"/>
              </a:ext>
            </a:extLst>
          </p:cNvPr>
          <p:cNvSpPr>
            <a:spLocks noGrp="1"/>
          </p:cNvSpPr>
          <p:nvPr>
            <p:ph type="title"/>
          </p:nvPr>
        </p:nvSpPr>
        <p:spPr/>
        <p:txBody>
          <a:bodyPr/>
          <a:lstStyle/>
          <a:p>
            <a:r>
              <a:rPr lang="en-US"/>
              <a:t>Future Legislative Initiatives</a:t>
            </a:r>
          </a:p>
        </p:txBody>
      </p:sp>
      <p:sp>
        <p:nvSpPr>
          <p:cNvPr id="3" name="Content Placeholder 2">
            <a:extLst>
              <a:ext uri="{FF2B5EF4-FFF2-40B4-BE49-F238E27FC236}">
                <a16:creationId xmlns:a16="http://schemas.microsoft.com/office/drawing/2014/main" id="{894B5F80-8804-3ADB-CEE4-C2FF38C45B0E}"/>
              </a:ext>
            </a:extLst>
          </p:cNvPr>
          <p:cNvSpPr>
            <a:spLocks noGrp="1"/>
          </p:cNvSpPr>
          <p:nvPr>
            <p:ph idx="1"/>
          </p:nvPr>
        </p:nvSpPr>
        <p:spPr>
          <a:xfrm>
            <a:off x="628650" y="1417320"/>
            <a:ext cx="7886700" cy="4759643"/>
          </a:xfrm>
        </p:spPr>
        <p:txBody>
          <a:bodyPr>
            <a:normAutofit fontScale="77500" lnSpcReduction="20000"/>
          </a:bodyPr>
          <a:lstStyle/>
          <a:p>
            <a:pPr>
              <a:lnSpc>
                <a:spcPct val="110000"/>
              </a:lnSpc>
              <a:spcBef>
                <a:spcPts val="0"/>
              </a:spcBef>
            </a:pPr>
            <a:r>
              <a:rPr lang="en-US" dirty="0">
                <a:solidFill>
                  <a:srgbClr val="000E2A"/>
                </a:solidFill>
              </a:rPr>
              <a:t>SB 1937 passed out of Committee in October 2025 and may become the “base” for future pension legislation, including transfer provisions. </a:t>
            </a:r>
          </a:p>
          <a:p>
            <a:pPr>
              <a:lnSpc>
                <a:spcPct val="110000"/>
              </a:lnSpc>
              <a:spcBef>
                <a:spcPts val="0"/>
              </a:spcBef>
            </a:pPr>
            <a:endParaRPr lang="en-US" dirty="0">
              <a:solidFill>
                <a:srgbClr val="000E2A"/>
              </a:solidFill>
            </a:endParaRPr>
          </a:p>
          <a:p>
            <a:pPr>
              <a:lnSpc>
                <a:spcPct val="110000"/>
              </a:lnSpc>
              <a:spcBef>
                <a:spcPts val="0"/>
              </a:spcBef>
            </a:pPr>
            <a:r>
              <a:rPr lang="en-US" dirty="0">
                <a:solidFill>
                  <a:srgbClr val="640000"/>
                </a:solidFill>
              </a:rPr>
              <a:t>Hopefully, windows are gone.  Remember the problems</a:t>
            </a:r>
            <a:r>
              <a:rPr lang="en-US" b="1" dirty="0">
                <a:solidFill>
                  <a:srgbClr val="640000"/>
                </a:solidFill>
              </a:rPr>
              <a:t>:</a:t>
            </a:r>
            <a:r>
              <a:rPr lang="en-US" dirty="0">
                <a:solidFill>
                  <a:srgbClr val="640000"/>
                </a:solidFill>
              </a:rPr>
              <a:t> fairness, confusion, bad decisions.</a:t>
            </a:r>
          </a:p>
          <a:p>
            <a:pPr>
              <a:lnSpc>
                <a:spcPct val="110000"/>
              </a:lnSpc>
              <a:spcBef>
                <a:spcPts val="0"/>
              </a:spcBef>
            </a:pPr>
            <a:endParaRPr lang="en-US" dirty="0">
              <a:solidFill>
                <a:srgbClr val="000E2A"/>
              </a:solidFill>
            </a:endParaRPr>
          </a:p>
          <a:p>
            <a:pPr>
              <a:lnSpc>
                <a:spcPct val="110000"/>
              </a:lnSpc>
              <a:spcBef>
                <a:spcPts val="0"/>
              </a:spcBef>
            </a:pPr>
            <a:r>
              <a:rPr lang="en-US" dirty="0">
                <a:solidFill>
                  <a:srgbClr val="000E2A"/>
                </a:solidFill>
              </a:rPr>
              <a:t>Will we see full </a:t>
            </a:r>
            <a:r>
              <a:rPr lang="en-US" i="1" dirty="0">
                <a:solidFill>
                  <a:srgbClr val="000E2A"/>
                </a:solidFill>
              </a:rPr>
              <a:t>Reciprocal Act </a:t>
            </a:r>
            <a:r>
              <a:rPr lang="en-US" dirty="0">
                <a:solidFill>
                  <a:srgbClr val="000E2A"/>
                </a:solidFill>
              </a:rPr>
              <a:t>treatment for Articles 3-4 or 3-4-5-6?  Remember that Reciprocity has a cost (vesting and Tier status).  Chicago systems may be particularly sensitive to full Reciprocity.  Police more than fire?</a:t>
            </a:r>
          </a:p>
          <a:p>
            <a:pPr marL="0" indent="0">
              <a:lnSpc>
                <a:spcPct val="110000"/>
              </a:lnSpc>
              <a:spcBef>
                <a:spcPts val="0"/>
              </a:spcBef>
              <a:buNone/>
            </a:pPr>
            <a:endParaRPr lang="en-US" dirty="0">
              <a:solidFill>
                <a:srgbClr val="000E2A"/>
              </a:solidFill>
            </a:endParaRPr>
          </a:p>
          <a:p>
            <a:pPr>
              <a:lnSpc>
                <a:spcPct val="110000"/>
              </a:lnSpc>
              <a:spcBef>
                <a:spcPts val="0"/>
              </a:spcBef>
            </a:pPr>
            <a:r>
              <a:rPr lang="en-US" dirty="0">
                <a:solidFill>
                  <a:srgbClr val="640000"/>
                </a:solidFill>
              </a:rPr>
              <a:t>Articles 3 and 4 most likely can support full Reciprocity operationally but probably need the help of Pension Administration firms.</a:t>
            </a:r>
          </a:p>
        </p:txBody>
      </p:sp>
      <p:sp>
        <p:nvSpPr>
          <p:cNvPr id="4" name="Slide Number Placeholder 3">
            <a:extLst>
              <a:ext uri="{FF2B5EF4-FFF2-40B4-BE49-F238E27FC236}">
                <a16:creationId xmlns:a16="http://schemas.microsoft.com/office/drawing/2014/main" id="{CEB60FF4-D2D3-D4D9-F5AE-DE1090F7DCA9}"/>
              </a:ext>
            </a:extLst>
          </p:cNvPr>
          <p:cNvSpPr>
            <a:spLocks noGrp="1"/>
          </p:cNvSpPr>
          <p:nvPr>
            <p:ph type="sldNum" sz="quarter" idx="12"/>
          </p:nvPr>
        </p:nvSpPr>
        <p:spPr/>
        <p:txBody>
          <a:bodyPr/>
          <a:lstStyle/>
          <a:p>
            <a:fld id="{8B745C4C-F265-4142-AF32-45B84E31CD75}" type="slidenum">
              <a:rPr lang="en-US" smtClean="0"/>
              <a:t>19</a:t>
            </a:fld>
            <a:endParaRPr lang="en-US"/>
          </a:p>
        </p:txBody>
      </p:sp>
    </p:spTree>
    <p:extLst>
      <p:ext uri="{BB962C8B-B14F-4D97-AF65-F5344CB8AC3E}">
        <p14:creationId xmlns:p14="http://schemas.microsoft.com/office/powerpoint/2010/main" val="3113145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877A7-2A64-1572-913D-5039F835138F}"/>
              </a:ext>
            </a:extLst>
          </p:cNvPr>
          <p:cNvSpPr>
            <a:spLocks noGrp="1"/>
          </p:cNvSpPr>
          <p:nvPr>
            <p:ph type="title"/>
          </p:nvPr>
        </p:nvSpPr>
        <p:spPr/>
        <p:txBody>
          <a:bodyPr/>
          <a:lstStyle/>
          <a:p>
            <a:r>
              <a:rPr lang="en-US"/>
              <a:t>The Police/Fire Pension Landscape</a:t>
            </a:r>
          </a:p>
        </p:txBody>
      </p:sp>
      <p:sp>
        <p:nvSpPr>
          <p:cNvPr id="3" name="Content Placeholder 2">
            <a:extLst>
              <a:ext uri="{FF2B5EF4-FFF2-40B4-BE49-F238E27FC236}">
                <a16:creationId xmlns:a16="http://schemas.microsoft.com/office/drawing/2014/main" id="{67BC4844-D612-D8D1-B17A-C65F58B04D27}"/>
              </a:ext>
            </a:extLst>
          </p:cNvPr>
          <p:cNvSpPr>
            <a:spLocks noGrp="1"/>
          </p:cNvSpPr>
          <p:nvPr>
            <p:ph idx="1"/>
          </p:nvPr>
        </p:nvSpPr>
        <p:spPr>
          <a:xfrm>
            <a:off x="628650" y="1499616"/>
            <a:ext cx="7886700" cy="4677347"/>
          </a:xfrm>
        </p:spPr>
        <p:txBody>
          <a:bodyPr>
            <a:normAutofit/>
          </a:bodyPr>
          <a:lstStyle/>
          <a:p>
            <a:pPr marL="0" indent="0">
              <a:buNone/>
            </a:pPr>
            <a:r>
              <a:rPr lang="en-US" sz="2400" b="1" dirty="0">
                <a:solidFill>
                  <a:srgbClr val="000E2A"/>
                </a:solidFill>
              </a:rPr>
              <a:t>Four Pension Articles cover only sworn personnel:</a:t>
            </a:r>
          </a:p>
          <a:p>
            <a:pPr marL="274320" indent="0">
              <a:buNone/>
            </a:pPr>
            <a:r>
              <a:rPr lang="en-US" sz="2400" dirty="0">
                <a:solidFill>
                  <a:srgbClr val="640000"/>
                </a:solidFill>
              </a:rPr>
              <a:t>Art 3.  </a:t>
            </a:r>
            <a:r>
              <a:rPr lang="en-US" sz="2400" dirty="0"/>
              <a:t>“Downstate” Police        </a:t>
            </a:r>
            <a:r>
              <a:rPr lang="en-US" sz="2400" dirty="0">
                <a:solidFill>
                  <a:srgbClr val="640000"/>
                </a:solidFill>
              </a:rPr>
              <a:t>Art 4.  </a:t>
            </a:r>
            <a:r>
              <a:rPr lang="en-US" sz="2400" dirty="0"/>
              <a:t>“ Downstate” Fire</a:t>
            </a:r>
          </a:p>
          <a:p>
            <a:pPr marL="274320" indent="0">
              <a:buNone/>
            </a:pPr>
            <a:r>
              <a:rPr lang="en-US" sz="2400" dirty="0">
                <a:solidFill>
                  <a:srgbClr val="640000"/>
                </a:solidFill>
              </a:rPr>
              <a:t>Art 5.   </a:t>
            </a:r>
            <a:r>
              <a:rPr lang="en-US" sz="2400" dirty="0"/>
              <a:t>Chicago Police 	         </a:t>
            </a:r>
            <a:r>
              <a:rPr lang="en-US" sz="2400" dirty="0">
                <a:solidFill>
                  <a:srgbClr val="640000"/>
                </a:solidFill>
              </a:rPr>
              <a:t>Art 6.    </a:t>
            </a:r>
            <a:r>
              <a:rPr lang="en-US" sz="2400" dirty="0"/>
              <a:t>Chicago Fire</a:t>
            </a:r>
          </a:p>
          <a:p>
            <a:pPr marL="0" indent="0">
              <a:buNone/>
            </a:pPr>
            <a:r>
              <a:rPr lang="en-US" sz="2400" b="1" dirty="0">
                <a:solidFill>
                  <a:srgbClr val="000E2A"/>
                </a:solidFill>
              </a:rPr>
              <a:t>Five Pension Articles include sworn personnel:</a:t>
            </a:r>
          </a:p>
          <a:p>
            <a:pPr marL="274320" indent="0">
              <a:buNone/>
            </a:pPr>
            <a:r>
              <a:rPr lang="en-US" sz="2400" dirty="0">
                <a:solidFill>
                  <a:srgbClr val="640000"/>
                </a:solidFill>
              </a:rPr>
              <a:t>Art 9   </a:t>
            </a:r>
            <a:r>
              <a:rPr lang="en-US" sz="2400" dirty="0"/>
              <a:t>  Cook County               </a:t>
            </a:r>
            <a:r>
              <a:rPr lang="en-US" sz="2400" dirty="0">
                <a:solidFill>
                  <a:srgbClr val="640000"/>
                </a:solidFill>
              </a:rPr>
              <a:t>Art 14.  </a:t>
            </a:r>
            <a:r>
              <a:rPr lang="en-US" sz="2400" dirty="0"/>
              <a:t>State SERS</a:t>
            </a:r>
          </a:p>
          <a:p>
            <a:pPr marL="274320" indent="0">
              <a:buNone/>
            </a:pPr>
            <a:r>
              <a:rPr lang="en-US" sz="2400" dirty="0">
                <a:solidFill>
                  <a:srgbClr val="640000"/>
                </a:solidFill>
              </a:rPr>
              <a:t>Art 15</a:t>
            </a:r>
            <a:r>
              <a:rPr lang="en-US" sz="2400" dirty="0"/>
              <a:t>.  University SURS	     </a:t>
            </a:r>
          </a:p>
          <a:p>
            <a:pPr marL="274320" indent="0">
              <a:buNone/>
            </a:pPr>
            <a:r>
              <a:rPr lang="en-US" sz="2400" dirty="0">
                <a:solidFill>
                  <a:srgbClr val="640000"/>
                </a:solidFill>
              </a:rPr>
              <a:t>Art 7.    </a:t>
            </a:r>
            <a:r>
              <a:rPr lang="en-US" sz="2400" dirty="0"/>
              <a:t>IMRF and IMRF/SLEP</a:t>
            </a:r>
          </a:p>
          <a:p>
            <a:pPr marL="274320" indent="0">
              <a:buNone/>
            </a:pPr>
            <a:r>
              <a:rPr lang="en-US" sz="2400" dirty="0">
                <a:solidFill>
                  <a:srgbClr val="640000"/>
                </a:solidFill>
              </a:rPr>
              <a:t>Art 13.  </a:t>
            </a:r>
            <a:r>
              <a:rPr lang="en-US" sz="2400" dirty="0"/>
              <a:t>Chicago Water Reclamation District</a:t>
            </a:r>
          </a:p>
        </p:txBody>
      </p:sp>
      <p:sp>
        <p:nvSpPr>
          <p:cNvPr id="4" name="Slide Number Placeholder 3">
            <a:extLst>
              <a:ext uri="{FF2B5EF4-FFF2-40B4-BE49-F238E27FC236}">
                <a16:creationId xmlns:a16="http://schemas.microsoft.com/office/drawing/2014/main" id="{630E5F2D-FDD5-EDE4-0D15-0045D90A32E4}"/>
              </a:ext>
            </a:extLst>
          </p:cNvPr>
          <p:cNvSpPr>
            <a:spLocks noGrp="1"/>
          </p:cNvSpPr>
          <p:nvPr>
            <p:ph type="sldNum" sz="quarter" idx="12"/>
          </p:nvPr>
        </p:nvSpPr>
        <p:spPr/>
        <p:txBody>
          <a:bodyPr/>
          <a:lstStyle/>
          <a:p>
            <a:fld id="{8B745C4C-F265-4142-AF32-45B84E31CD75}" type="slidenum">
              <a:rPr lang="en-US" smtClean="0"/>
              <a:t>2</a:t>
            </a:fld>
            <a:endParaRPr lang="en-US"/>
          </a:p>
        </p:txBody>
      </p:sp>
    </p:spTree>
    <p:extLst>
      <p:ext uri="{BB962C8B-B14F-4D97-AF65-F5344CB8AC3E}">
        <p14:creationId xmlns:p14="http://schemas.microsoft.com/office/powerpoint/2010/main" val="40908041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132A6-45ED-51F1-FB9E-763D0F1C07DD}"/>
              </a:ext>
            </a:extLst>
          </p:cNvPr>
          <p:cNvSpPr>
            <a:spLocks noGrp="1"/>
          </p:cNvSpPr>
          <p:nvPr>
            <p:ph type="title"/>
          </p:nvPr>
        </p:nvSpPr>
        <p:spPr/>
        <p:txBody>
          <a:bodyPr/>
          <a:lstStyle/>
          <a:p>
            <a:r>
              <a:rPr lang="en-US" dirty="0"/>
              <a:t>Wrap Up</a:t>
            </a:r>
          </a:p>
        </p:txBody>
      </p:sp>
      <p:sp>
        <p:nvSpPr>
          <p:cNvPr id="3" name="Content Placeholder 2">
            <a:extLst>
              <a:ext uri="{FF2B5EF4-FFF2-40B4-BE49-F238E27FC236}">
                <a16:creationId xmlns:a16="http://schemas.microsoft.com/office/drawing/2014/main" id="{78D3BFF2-EDC4-A7FD-1686-47ABCE51D94D}"/>
              </a:ext>
            </a:extLst>
          </p:cNvPr>
          <p:cNvSpPr>
            <a:spLocks noGrp="1"/>
          </p:cNvSpPr>
          <p:nvPr>
            <p:ph idx="1"/>
          </p:nvPr>
        </p:nvSpPr>
        <p:spPr/>
        <p:txBody>
          <a:bodyPr>
            <a:normAutofit fontScale="92500" lnSpcReduction="20000"/>
          </a:bodyPr>
          <a:lstStyle/>
          <a:p>
            <a:r>
              <a:rPr lang="en-US" dirty="0">
                <a:solidFill>
                  <a:srgbClr val="000E2A"/>
                </a:solidFill>
              </a:rPr>
              <a:t>There are a variety of means to transfer pension credit when Illinois public employees switch jobs.</a:t>
            </a:r>
          </a:p>
          <a:p>
            <a:r>
              <a:rPr lang="en-US" dirty="0">
                <a:solidFill>
                  <a:srgbClr val="640000"/>
                </a:solidFill>
              </a:rPr>
              <a:t>Some are comprehensive opportunities for movement, some are limited.  Some are simple for the parties, some are complex.</a:t>
            </a:r>
          </a:p>
          <a:p>
            <a:r>
              <a:rPr lang="en-US" dirty="0">
                <a:solidFill>
                  <a:srgbClr val="000E2A"/>
                </a:solidFill>
              </a:rPr>
              <a:t>Article 3 and 4 have complicated transfer structures within the Articles and limited, often temporary chances to transfer outside the Articles.</a:t>
            </a:r>
          </a:p>
          <a:p>
            <a:r>
              <a:rPr lang="en-US" dirty="0">
                <a:solidFill>
                  <a:srgbClr val="640000"/>
                </a:solidFill>
              </a:rPr>
              <a:t>Legislation approaches include occasional “windows” that open and close and SB 1937</a:t>
            </a:r>
            <a:r>
              <a:rPr lang="en-US">
                <a:solidFill>
                  <a:srgbClr val="640000"/>
                </a:solidFill>
              </a:rPr>
              <a:t>, proposed </a:t>
            </a:r>
            <a:r>
              <a:rPr lang="en-US" dirty="0">
                <a:solidFill>
                  <a:srgbClr val="640000"/>
                </a:solidFill>
              </a:rPr>
              <a:t>legislation to include us in the </a:t>
            </a:r>
            <a:r>
              <a:rPr lang="en-US" i="1" dirty="0">
                <a:solidFill>
                  <a:srgbClr val="640000"/>
                </a:solidFill>
              </a:rPr>
              <a:t>Reciprocal Act.</a:t>
            </a:r>
          </a:p>
        </p:txBody>
      </p:sp>
      <p:sp>
        <p:nvSpPr>
          <p:cNvPr id="4" name="Slide Number Placeholder 3">
            <a:extLst>
              <a:ext uri="{FF2B5EF4-FFF2-40B4-BE49-F238E27FC236}">
                <a16:creationId xmlns:a16="http://schemas.microsoft.com/office/drawing/2014/main" id="{2D1CBF9B-BFF2-F8B3-355D-E9BDA8612924}"/>
              </a:ext>
            </a:extLst>
          </p:cNvPr>
          <p:cNvSpPr>
            <a:spLocks noGrp="1"/>
          </p:cNvSpPr>
          <p:nvPr>
            <p:ph type="sldNum" sz="quarter" idx="12"/>
          </p:nvPr>
        </p:nvSpPr>
        <p:spPr/>
        <p:txBody>
          <a:bodyPr/>
          <a:lstStyle/>
          <a:p>
            <a:fld id="{8B745C4C-F265-4142-AF32-45B84E31CD75}" type="slidenum">
              <a:rPr lang="en-US" smtClean="0"/>
              <a:t>20</a:t>
            </a:fld>
            <a:endParaRPr lang="en-US"/>
          </a:p>
        </p:txBody>
      </p:sp>
    </p:spTree>
    <p:extLst>
      <p:ext uri="{BB962C8B-B14F-4D97-AF65-F5344CB8AC3E}">
        <p14:creationId xmlns:p14="http://schemas.microsoft.com/office/powerpoint/2010/main" val="1498411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EF263-71FA-1280-5766-D10998B4E6B4}"/>
              </a:ext>
            </a:extLst>
          </p:cNvPr>
          <p:cNvSpPr>
            <a:spLocks noGrp="1"/>
          </p:cNvSpPr>
          <p:nvPr>
            <p:ph type="title"/>
          </p:nvPr>
        </p:nvSpPr>
        <p:spPr/>
        <p:txBody>
          <a:bodyPr/>
          <a:lstStyle/>
          <a:p>
            <a:r>
              <a:rPr lang="en-US"/>
              <a:t>Questions?</a:t>
            </a:r>
          </a:p>
        </p:txBody>
      </p:sp>
      <p:sp>
        <p:nvSpPr>
          <p:cNvPr id="3" name="Content Placeholder 2">
            <a:extLst>
              <a:ext uri="{FF2B5EF4-FFF2-40B4-BE49-F238E27FC236}">
                <a16:creationId xmlns:a16="http://schemas.microsoft.com/office/drawing/2014/main" id="{4F4BB7EF-FF20-34E9-6F61-C0D1018321AA}"/>
              </a:ext>
            </a:extLst>
          </p:cNvPr>
          <p:cNvSpPr>
            <a:spLocks noGrp="1"/>
          </p:cNvSpPr>
          <p:nvPr>
            <p:ph idx="1"/>
          </p:nvPr>
        </p:nvSpPr>
        <p:spPr/>
        <p:txBody>
          <a:bodyPr/>
          <a:lstStyle/>
          <a:p>
            <a:pPr marL="0" indent="0">
              <a:buNone/>
            </a:pPr>
            <a:endParaRPr lang="en-US"/>
          </a:p>
          <a:p>
            <a:pPr marL="0" indent="0">
              <a:buNone/>
            </a:pPr>
            <a:endParaRPr lang="en-US"/>
          </a:p>
          <a:p>
            <a:pPr marL="0" indent="0">
              <a:buNone/>
            </a:pPr>
            <a:endParaRPr lang="en-US"/>
          </a:p>
          <a:p>
            <a:pPr marL="0" indent="0" algn="ctr">
              <a:buNone/>
            </a:pPr>
            <a:r>
              <a:rPr lang="en-US" sz="4400">
                <a:solidFill>
                  <a:srgbClr val="5A1C25"/>
                </a:solidFill>
              </a:rPr>
              <a:t>Q &amp; A</a:t>
            </a:r>
          </a:p>
        </p:txBody>
      </p:sp>
      <p:sp>
        <p:nvSpPr>
          <p:cNvPr id="4" name="Slide Number Placeholder 3">
            <a:extLst>
              <a:ext uri="{FF2B5EF4-FFF2-40B4-BE49-F238E27FC236}">
                <a16:creationId xmlns:a16="http://schemas.microsoft.com/office/drawing/2014/main" id="{BC5AF445-F201-A7A4-F133-3C6C6C4F8D45}"/>
              </a:ext>
            </a:extLst>
          </p:cNvPr>
          <p:cNvSpPr>
            <a:spLocks noGrp="1"/>
          </p:cNvSpPr>
          <p:nvPr>
            <p:ph type="sldNum" sz="quarter" idx="12"/>
          </p:nvPr>
        </p:nvSpPr>
        <p:spPr/>
        <p:txBody>
          <a:bodyPr/>
          <a:lstStyle/>
          <a:p>
            <a:fld id="{8B745C4C-F265-4142-AF32-45B84E31CD75}" type="slidenum">
              <a:rPr lang="en-US" smtClean="0"/>
              <a:t>21</a:t>
            </a:fld>
            <a:endParaRPr lang="en-US"/>
          </a:p>
        </p:txBody>
      </p:sp>
    </p:spTree>
    <p:extLst>
      <p:ext uri="{BB962C8B-B14F-4D97-AF65-F5344CB8AC3E}">
        <p14:creationId xmlns:p14="http://schemas.microsoft.com/office/powerpoint/2010/main" val="1698619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6BA4F-4B7C-561A-D135-B3D01F459A95}"/>
              </a:ext>
            </a:extLst>
          </p:cNvPr>
          <p:cNvSpPr>
            <a:spLocks noGrp="1"/>
          </p:cNvSpPr>
          <p:nvPr>
            <p:ph type="title"/>
          </p:nvPr>
        </p:nvSpPr>
        <p:spPr/>
        <p:txBody>
          <a:bodyPr>
            <a:normAutofit fontScale="90000"/>
          </a:bodyPr>
          <a:lstStyle/>
          <a:p>
            <a:r>
              <a:rPr lang="en-US" dirty="0"/>
              <a:t>Pension Transfer Environment</a:t>
            </a:r>
            <a:r>
              <a:rPr lang="en-US" b="1" dirty="0">
                <a:solidFill>
                  <a:srgbClr val="5A1C25"/>
                </a:solidFill>
              </a:rPr>
              <a:t>:</a:t>
            </a:r>
            <a:r>
              <a:rPr lang="en-US" dirty="0"/>
              <a:t> </a:t>
            </a:r>
            <a:br>
              <a:rPr lang="en-US" dirty="0"/>
            </a:br>
            <a:r>
              <a:rPr lang="en-US" dirty="0">
                <a:solidFill>
                  <a:srgbClr val="5A1C25"/>
                </a:solidFill>
              </a:rPr>
              <a:t>The high-altitude view </a:t>
            </a:r>
          </a:p>
        </p:txBody>
      </p:sp>
      <p:sp>
        <p:nvSpPr>
          <p:cNvPr id="3" name="Content Placeholder 2">
            <a:extLst>
              <a:ext uri="{FF2B5EF4-FFF2-40B4-BE49-F238E27FC236}">
                <a16:creationId xmlns:a16="http://schemas.microsoft.com/office/drawing/2014/main" id="{78B23688-7C68-7101-348C-E3F5CEB4C8D1}"/>
              </a:ext>
            </a:extLst>
          </p:cNvPr>
          <p:cNvSpPr>
            <a:spLocks noGrp="1"/>
          </p:cNvSpPr>
          <p:nvPr>
            <p:ph idx="1"/>
          </p:nvPr>
        </p:nvSpPr>
        <p:spPr/>
        <p:txBody>
          <a:bodyPr>
            <a:normAutofit fontScale="85000" lnSpcReduction="20000"/>
          </a:bodyPr>
          <a:lstStyle/>
          <a:p>
            <a:r>
              <a:rPr lang="en-US" dirty="0">
                <a:solidFill>
                  <a:srgbClr val="000E2A"/>
                </a:solidFill>
              </a:rPr>
              <a:t>Some Pension Articles have broad, simple movement between employers.</a:t>
            </a:r>
          </a:p>
          <a:p>
            <a:r>
              <a:rPr lang="en-US" dirty="0">
                <a:solidFill>
                  <a:srgbClr val="640000"/>
                </a:solidFill>
              </a:rPr>
              <a:t>Many Pension Articles participate in the Article 20 “</a:t>
            </a:r>
            <a:r>
              <a:rPr lang="en-US" i="1" dirty="0">
                <a:solidFill>
                  <a:srgbClr val="640000"/>
                </a:solidFill>
              </a:rPr>
              <a:t>Retirement Systems Reciprocal Act</a:t>
            </a:r>
            <a:r>
              <a:rPr lang="en-US" dirty="0">
                <a:solidFill>
                  <a:srgbClr val="640000"/>
                </a:solidFill>
              </a:rPr>
              <a:t>”</a:t>
            </a:r>
          </a:p>
          <a:p>
            <a:r>
              <a:rPr lang="en-US" dirty="0">
                <a:solidFill>
                  <a:srgbClr val="000E2A"/>
                </a:solidFill>
              </a:rPr>
              <a:t>Article 3 and 4 “Downstate” systems have provisions for transfer within the Article and some permanent but mostly temporary allowances for movement outside the Articles.</a:t>
            </a:r>
          </a:p>
          <a:p>
            <a:r>
              <a:rPr lang="en-US" dirty="0">
                <a:solidFill>
                  <a:srgbClr val="640000"/>
                </a:solidFill>
              </a:rPr>
              <a:t>Article 5 and 6 Chicago CPD and CFD have limited transfer provisions.</a:t>
            </a:r>
          </a:p>
          <a:p>
            <a:pPr marL="0" indent="0" algn="ctr">
              <a:buNone/>
            </a:pPr>
            <a:r>
              <a:rPr lang="en-US" i="1" dirty="0">
                <a:solidFill>
                  <a:schemeClr val="tx2">
                    <a:lumMod val="75000"/>
                  </a:schemeClr>
                </a:solidFill>
              </a:rPr>
              <a:t>This range of opportunities can be shown in a hierarchical pyramid.</a:t>
            </a:r>
          </a:p>
        </p:txBody>
      </p:sp>
      <p:sp>
        <p:nvSpPr>
          <p:cNvPr id="4" name="Slide Number Placeholder 3">
            <a:extLst>
              <a:ext uri="{FF2B5EF4-FFF2-40B4-BE49-F238E27FC236}">
                <a16:creationId xmlns:a16="http://schemas.microsoft.com/office/drawing/2014/main" id="{BCC410FD-9D14-58C7-B1F8-F588290C2656}"/>
              </a:ext>
            </a:extLst>
          </p:cNvPr>
          <p:cNvSpPr>
            <a:spLocks noGrp="1"/>
          </p:cNvSpPr>
          <p:nvPr>
            <p:ph type="sldNum" sz="quarter" idx="12"/>
          </p:nvPr>
        </p:nvSpPr>
        <p:spPr/>
        <p:txBody>
          <a:bodyPr/>
          <a:lstStyle/>
          <a:p>
            <a:fld id="{8B745C4C-F265-4142-AF32-45B84E31CD75}" type="slidenum">
              <a:rPr lang="en-US" smtClean="0"/>
              <a:t>3</a:t>
            </a:fld>
            <a:endParaRPr lang="en-US"/>
          </a:p>
        </p:txBody>
      </p:sp>
    </p:spTree>
    <p:extLst>
      <p:ext uri="{BB962C8B-B14F-4D97-AF65-F5344CB8AC3E}">
        <p14:creationId xmlns:p14="http://schemas.microsoft.com/office/powerpoint/2010/main" val="3846309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53257-FD15-2DC7-060C-8F59FEC0B8F8}"/>
              </a:ext>
            </a:extLst>
          </p:cNvPr>
          <p:cNvSpPr>
            <a:spLocks noGrp="1"/>
          </p:cNvSpPr>
          <p:nvPr>
            <p:ph type="title"/>
          </p:nvPr>
        </p:nvSpPr>
        <p:spPr/>
        <p:txBody>
          <a:bodyPr>
            <a:normAutofit fontScale="90000"/>
          </a:bodyPr>
          <a:lstStyle/>
          <a:p>
            <a:r>
              <a:rPr lang="en-US"/>
              <a:t>The Pyramid: Broad to Limited Options</a:t>
            </a:r>
          </a:p>
        </p:txBody>
      </p:sp>
      <p:sp>
        <p:nvSpPr>
          <p:cNvPr id="4" name="Slide Number Placeholder 3">
            <a:extLst>
              <a:ext uri="{FF2B5EF4-FFF2-40B4-BE49-F238E27FC236}">
                <a16:creationId xmlns:a16="http://schemas.microsoft.com/office/drawing/2014/main" id="{C85E22CF-73BD-E451-1CD6-4EDCE9C074E9}"/>
              </a:ext>
            </a:extLst>
          </p:cNvPr>
          <p:cNvSpPr>
            <a:spLocks noGrp="1"/>
          </p:cNvSpPr>
          <p:nvPr>
            <p:ph type="sldNum" sz="quarter" idx="12"/>
          </p:nvPr>
        </p:nvSpPr>
        <p:spPr/>
        <p:txBody>
          <a:bodyPr/>
          <a:lstStyle/>
          <a:p>
            <a:fld id="{8B745C4C-F265-4142-AF32-45B84E31CD75}" type="slidenum">
              <a:rPr lang="en-US" smtClean="0"/>
              <a:t>4</a:t>
            </a:fld>
            <a:endParaRPr lang="en-US"/>
          </a:p>
        </p:txBody>
      </p:sp>
      <p:grpSp>
        <p:nvGrpSpPr>
          <p:cNvPr id="7" name="Group 6">
            <a:extLst>
              <a:ext uri="{FF2B5EF4-FFF2-40B4-BE49-F238E27FC236}">
                <a16:creationId xmlns:a16="http://schemas.microsoft.com/office/drawing/2014/main" id="{818BCC03-8FCC-C2C5-BD64-25FA6ACB32AE}"/>
              </a:ext>
            </a:extLst>
          </p:cNvPr>
          <p:cNvGrpSpPr/>
          <p:nvPr/>
        </p:nvGrpSpPr>
        <p:grpSpPr>
          <a:xfrm>
            <a:off x="508000" y="1216997"/>
            <a:ext cx="8128000" cy="5411048"/>
            <a:chOff x="2032001" y="791292"/>
            <a:chExt cx="8128000" cy="5411048"/>
          </a:xfrm>
        </p:grpSpPr>
        <p:sp>
          <p:nvSpPr>
            <p:cNvPr id="8" name="Freeform: Shape 7">
              <a:extLst>
                <a:ext uri="{FF2B5EF4-FFF2-40B4-BE49-F238E27FC236}">
                  <a16:creationId xmlns:a16="http://schemas.microsoft.com/office/drawing/2014/main" id="{660641DF-DB4A-E1C7-FEF0-B9D86EB00D0E}"/>
                </a:ext>
              </a:extLst>
            </p:cNvPr>
            <p:cNvSpPr/>
            <p:nvPr/>
          </p:nvSpPr>
          <p:spPr>
            <a:xfrm>
              <a:off x="3048000" y="3493007"/>
              <a:ext cx="6096000" cy="1354666"/>
            </a:xfrm>
            <a:custGeom>
              <a:avLst/>
              <a:gdLst>
                <a:gd name="connsiteX0" fmla="*/ 0 w 6096000"/>
                <a:gd name="connsiteY0" fmla="*/ 1354666 h 1354666"/>
                <a:gd name="connsiteX1" fmla="*/ 1016000 w 6096000"/>
                <a:gd name="connsiteY1" fmla="*/ 0 h 1354666"/>
                <a:gd name="connsiteX2" fmla="*/ 5080001 w 6096000"/>
                <a:gd name="connsiteY2" fmla="*/ 0 h 1354666"/>
                <a:gd name="connsiteX3" fmla="*/ 6096000 w 6096000"/>
                <a:gd name="connsiteY3" fmla="*/ 1354666 h 1354666"/>
                <a:gd name="connsiteX4" fmla="*/ 0 w 6096000"/>
                <a:gd name="connsiteY4" fmla="*/ 1354666 h 13546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1354666">
                  <a:moveTo>
                    <a:pt x="0" y="1354666"/>
                  </a:moveTo>
                  <a:lnTo>
                    <a:pt x="1016000" y="0"/>
                  </a:lnTo>
                  <a:lnTo>
                    <a:pt x="5080001" y="0"/>
                  </a:lnTo>
                  <a:lnTo>
                    <a:pt x="6096000" y="1354666"/>
                  </a:lnTo>
                  <a:lnTo>
                    <a:pt x="0" y="1354666"/>
                  </a:lnTo>
                  <a:close/>
                </a:path>
              </a:pathLst>
            </a:custGeom>
            <a:solidFill>
              <a:srgbClr val="4EA72E">
                <a:lumMod val="75000"/>
              </a:srgbClr>
            </a:solidFill>
            <a:ln w="19050" cap="flat" cmpd="sng" algn="ctr">
              <a:solidFill>
                <a:sysClr val="window" lastClr="FFFFFF">
                  <a:hueOff val="0"/>
                  <a:satOff val="0"/>
                  <a:lumOff val="0"/>
                  <a:alphaOff val="0"/>
                </a:sysClr>
              </a:solidFill>
              <a:prstDash val="solid"/>
              <a:miter lim="800000"/>
            </a:ln>
            <a:effectLst/>
            <a:scene3d>
              <a:camera prst="orthographicFront"/>
              <a:lightRig rig="threePt" dir="t"/>
            </a:scene3d>
            <a:sp3d>
              <a:bevelT/>
            </a:sp3d>
          </p:spPr>
          <p:txBody>
            <a:bodyPr spcFirstLastPara="0" vert="horz" wrap="square" lIns="1149350" tIns="82550" rIns="1149350" bIns="82550" numCol="1" spcCol="1270" anchor="ctr" anchorCtr="0">
              <a:noAutofit/>
            </a:bodyPr>
            <a:lstStyle/>
            <a:p>
              <a:pPr marL="0" marR="0" lvl="0" indent="0" algn="ctr" defTabSz="2889250" eaLnBrk="1" fontAlgn="auto" latinLnBrk="0" hangingPunct="1">
                <a:lnSpc>
                  <a:spcPct val="90000"/>
                </a:lnSpc>
                <a:spcBef>
                  <a:spcPct val="0"/>
                </a:spcBef>
                <a:spcAft>
                  <a:spcPct val="35000"/>
                </a:spcAft>
                <a:buClrTx/>
                <a:buSzTx/>
                <a:buFontTx/>
                <a:buNone/>
                <a:tabLst/>
                <a:defRPr/>
              </a:pPr>
              <a:r>
                <a:rPr kumimoji="0" lang="en-US" sz="4000" b="1" i="0" u="none" strike="noStrike" kern="0" cap="none" spc="0" normalizeH="0" baseline="0" noProof="0" dirty="0">
                  <a:ln>
                    <a:noFill/>
                  </a:ln>
                  <a:solidFill>
                    <a:schemeClr val="bg1"/>
                  </a:solidFill>
                  <a:effectLst/>
                  <a:uLnTx/>
                  <a:uFillTx/>
                  <a:latin typeface="Aptos" panose="02110004020202020204"/>
                  <a:ea typeface="+mn-ea"/>
                  <a:cs typeface="+mn-cs"/>
                </a:rPr>
                <a:t>Reciprocal Act Funds</a:t>
              </a:r>
            </a:p>
          </p:txBody>
        </p:sp>
        <p:sp>
          <p:nvSpPr>
            <p:cNvPr id="9" name="Freeform: Shape 8">
              <a:extLst>
                <a:ext uri="{FF2B5EF4-FFF2-40B4-BE49-F238E27FC236}">
                  <a16:creationId xmlns:a16="http://schemas.microsoft.com/office/drawing/2014/main" id="{22553B48-D11D-D7F2-DD53-18B8AAE55BE1}"/>
                </a:ext>
              </a:extLst>
            </p:cNvPr>
            <p:cNvSpPr/>
            <p:nvPr/>
          </p:nvSpPr>
          <p:spPr>
            <a:xfrm>
              <a:off x="2032001" y="4847674"/>
              <a:ext cx="8128000" cy="1354666"/>
            </a:xfrm>
            <a:custGeom>
              <a:avLst/>
              <a:gdLst>
                <a:gd name="connsiteX0" fmla="*/ 0 w 8128000"/>
                <a:gd name="connsiteY0" fmla="*/ 1354666 h 1354666"/>
                <a:gd name="connsiteX1" fmla="*/ 1016000 w 8128000"/>
                <a:gd name="connsiteY1" fmla="*/ 0 h 1354666"/>
                <a:gd name="connsiteX2" fmla="*/ 7112001 w 8128000"/>
                <a:gd name="connsiteY2" fmla="*/ 0 h 1354666"/>
                <a:gd name="connsiteX3" fmla="*/ 8128000 w 8128000"/>
                <a:gd name="connsiteY3" fmla="*/ 1354666 h 1354666"/>
                <a:gd name="connsiteX4" fmla="*/ 0 w 8128000"/>
                <a:gd name="connsiteY4" fmla="*/ 1354666 h 13546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000" h="1354666">
                  <a:moveTo>
                    <a:pt x="0" y="1354666"/>
                  </a:moveTo>
                  <a:lnTo>
                    <a:pt x="1016000" y="0"/>
                  </a:lnTo>
                  <a:lnTo>
                    <a:pt x="7112001" y="0"/>
                  </a:lnTo>
                  <a:lnTo>
                    <a:pt x="8128000" y="1354666"/>
                  </a:lnTo>
                  <a:lnTo>
                    <a:pt x="0" y="1354666"/>
                  </a:lnTo>
                  <a:close/>
                </a:path>
              </a:pathLst>
            </a:custGeom>
            <a:solidFill>
              <a:srgbClr val="9939DB"/>
            </a:solidFill>
            <a:ln w="19050" cap="flat" cmpd="sng" algn="ctr">
              <a:solidFill>
                <a:sysClr val="window" lastClr="FFFFFF">
                  <a:hueOff val="0"/>
                  <a:satOff val="0"/>
                  <a:lumOff val="0"/>
                  <a:alphaOff val="0"/>
                </a:sysClr>
              </a:solidFill>
              <a:prstDash val="solid"/>
              <a:miter lim="800000"/>
            </a:ln>
            <a:effectLst>
              <a:outerShdw blurRad="152400" dist="317500" dir="5400000" sx="90000" sy="-19000" rotWithShape="0">
                <a:prstClr val="black">
                  <a:alpha val="15000"/>
                </a:prstClr>
              </a:outerShdw>
            </a:effectLst>
            <a:scene3d>
              <a:camera prst="orthographicFront"/>
              <a:lightRig rig="threePt" dir="t"/>
            </a:scene3d>
            <a:sp3d>
              <a:bevelT/>
            </a:sp3d>
          </p:spPr>
          <p:txBody>
            <a:bodyPr spcFirstLastPara="0" vert="horz" wrap="square" lIns="1504949" tIns="82550" rIns="1504951" bIns="82550" numCol="1" spcCol="1270" anchor="ctr" anchorCtr="0">
              <a:noAutofit/>
            </a:bodyPr>
            <a:lstStyle/>
            <a:p>
              <a:pPr marL="0" marR="0" lvl="0" indent="0" algn="ctr" defTabSz="2889250" eaLnBrk="1" fontAlgn="auto" latinLnBrk="0" hangingPunct="1">
                <a:lnSpc>
                  <a:spcPct val="90000"/>
                </a:lnSpc>
                <a:spcBef>
                  <a:spcPct val="0"/>
                </a:spcBef>
                <a:spcAft>
                  <a:spcPct val="35000"/>
                </a:spcAft>
                <a:buClrTx/>
                <a:buSzTx/>
                <a:buFontTx/>
                <a:buNone/>
                <a:tabLst/>
                <a:defRPr/>
              </a:pPr>
              <a:r>
                <a:rPr kumimoji="0" lang="en-US" sz="4000" b="1" i="0" u="none" strike="noStrike" kern="0" cap="none" spc="0" normalizeH="0" baseline="0" noProof="0" dirty="0">
                  <a:ln>
                    <a:noFill/>
                  </a:ln>
                  <a:solidFill>
                    <a:schemeClr val="bg1"/>
                  </a:solidFill>
                  <a:effectLst/>
                  <a:uLnTx/>
                  <a:uFillTx/>
                  <a:latin typeface="Aptos" panose="02110004020202020204"/>
                  <a:ea typeface="+mn-ea"/>
                  <a:cs typeface="+mn-cs"/>
                </a:rPr>
                <a:t>“Multiple Employer” Funds</a:t>
              </a:r>
            </a:p>
          </p:txBody>
        </p:sp>
        <p:sp>
          <p:nvSpPr>
            <p:cNvPr id="10" name="Freeform: Shape 9">
              <a:extLst>
                <a:ext uri="{FF2B5EF4-FFF2-40B4-BE49-F238E27FC236}">
                  <a16:creationId xmlns:a16="http://schemas.microsoft.com/office/drawing/2014/main" id="{D8C48033-8C21-1AB6-0D1C-138D650BA537}"/>
                </a:ext>
              </a:extLst>
            </p:cNvPr>
            <p:cNvSpPr/>
            <p:nvPr/>
          </p:nvSpPr>
          <p:spPr>
            <a:xfrm flipH="1">
              <a:off x="5080000" y="791292"/>
              <a:ext cx="993141" cy="1324187"/>
            </a:xfrm>
            <a:custGeom>
              <a:avLst/>
              <a:gdLst>
                <a:gd name="connsiteX0" fmla="*/ 0 w 993141"/>
                <a:gd name="connsiteY0" fmla="*/ 0 h 1324187"/>
                <a:gd name="connsiteX1" fmla="*/ 0 w 993141"/>
                <a:gd name="connsiteY1" fmla="*/ 1324187 h 1324187"/>
                <a:gd name="connsiteX2" fmla="*/ 993141 w 993141"/>
                <a:gd name="connsiteY2" fmla="*/ 1324187 h 1324187"/>
                <a:gd name="connsiteX3" fmla="*/ 0 w 993141"/>
                <a:gd name="connsiteY3" fmla="*/ 0 h 1324187"/>
              </a:gdLst>
              <a:ahLst/>
              <a:cxnLst>
                <a:cxn ang="0">
                  <a:pos x="connsiteX0" y="connsiteY0"/>
                </a:cxn>
                <a:cxn ang="0">
                  <a:pos x="connsiteX1" y="connsiteY1"/>
                </a:cxn>
                <a:cxn ang="0">
                  <a:pos x="connsiteX2" y="connsiteY2"/>
                </a:cxn>
                <a:cxn ang="0">
                  <a:pos x="connsiteX3" y="connsiteY3"/>
                </a:cxn>
              </a:cxnLst>
              <a:rect l="l" t="t" r="r" b="b"/>
              <a:pathLst>
                <a:path w="993141" h="1324187">
                  <a:moveTo>
                    <a:pt x="0" y="0"/>
                  </a:moveTo>
                  <a:lnTo>
                    <a:pt x="0" y="1324187"/>
                  </a:lnTo>
                  <a:lnTo>
                    <a:pt x="993141" y="1324187"/>
                  </a:lnTo>
                  <a:lnTo>
                    <a:pt x="0" y="0"/>
                  </a:lnTo>
                  <a:close/>
                </a:path>
              </a:pathLst>
            </a:custGeom>
            <a:solidFill>
              <a:srgbClr val="0F9ED5"/>
            </a:solidFill>
            <a:ln w="19050" cap="flat" cmpd="sng" algn="ctr">
              <a:noFill/>
              <a:prstDash val="solid"/>
              <a:miter lim="800000"/>
            </a:ln>
            <a:effectLst/>
            <a:scene3d>
              <a:camera prst="orthographicFront"/>
              <a:lightRig rig="threePt" dir="t"/>
            </a:scene3d>
            <a:sp3d>
              <a:bevelT/>
            </a:sp3d>
          </p:spPr>
          <p:txBody>
            <a:bodyPr wrap="square" rtlCol="0" anchor="ctr">
              <a:noAutofit/>
            </a:bodyPr>
            <a:lstStyle/>
            <a:p>
              <a:pPr marL="0" marR="0" lvl="0" indent="0" algn="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latin typeface="Aptos" panose="02110004020202020204"/>
                <a:ea typeface="+mn-ea"/>
                <a:cs typeface="+mn-cs"/>
              </a:endParaRPr>
            </a:p>
            <a:p>
              <a:pPr marL="0" marR="0" lvl="0" indent="0" algn="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latin typeface="Aptos" panose="02110004020202020204"/>
                <a:ea typeface="+mn-ea"/>
                <a:cs typeface="+mn-cs"/>
              </a:endParaRPr>
            </a:p>
            <a:p>
              <a:pPr marL="0" marR="0" lvl="0" indent="0" algn="r" defTabSz="914400" eaLnBrk="1" fontAlgn="auto" latinLnBrk="0" hangingPunct="1">
                <a:lnSpc>
                  <a:spcPct val="100000"/>
                </a:lnSpc>
                <a:spcBef>
                  <a:spcPts val="0"/>
                </a:spcBef>
                <a:spcAft>
                  <a:spcPts val="0"/>
                </a:spcAft>
                <a:buClrTx/>
                <a:buSzTx/>
                <a:buFontTx/>
                <a:buNone/>
                <a:tabLst/>
                <a:defRPr/>
              </a:pPr>
              <a:r>
                <a:rPr kumimoji="0" lang="en-US" sz="2100" b="1" i="0" u="none" strike="noStrike" kern="0" cap="none" spc="0" normalizeH="0" baseline="0" noProof="0" dirty="0">
                  <a:ln>
                    <a:noFill/>
                  </a:ln>
                  <a:solidFill>
                    <a:schemeClr val="bg1"/>
                  </a:solidFill>
                  <a:effectLst/>
                  <a:uLnTx/>
                  <a:uFillTx/>
                  <a:latin typeface="Aptos" panose="02110004020202020204"/>
                  <a:ea typeface="+mn-ea"/>
                  <a:cs typeface="+mn-cs"/>
                </a:rPr>
                <a:t>CPD</a:t>
              </a:r>
            </a:p>
          </p:txBody>
        </p:sp>
        <p:sp>
          <p:nvSpPr>
            <p:cNvPr id="11" name="Freeform: Shape 10">
              <a:extLst>
                <a:ext uri="{FF2B5EF4-FFF2-40B4-BE49-F238E27FC236}">
                  <a16:creationId xmlns:a16="http://schemas.microsoft.com/office/drawing/2014/main" id="{191A3A4F-9B52-8FC1-B023-8AE7DD026D7A}"/>
                </a:ext>
              </a:extLst>
            </p:cNvPr>
            <p:cNvSpPr/>
            <p:nvPr/>
          </p:nvSpPr>
          <p:spPr>
            <a:xfrm flipH="1">
              <a:off x="6130289" y="814152"/>
              <a:ext cx="993141" cy="1316567"/>
            </a:xfrm>
            <a:custGeom>
              <a:avLst/>
              <a:gdLst>
                <a:gd name="connsiteX0" fmla="*/ 993140 w 993140"/>
                <a:gd name="connsiteY0" fmla="*/ 0 h 1324187"/>
                <a:gd name="connsiteX1" fmla="*/ 0 w 993140"/>
                <a:gd name="connsiteY1" fmla="*/ 1324187 h 1324187"/>
                <a:gd name="connsiteX2" fmla="*/ 993140 w 993140"/>
                <a:gd name="connsiteY2" fmla="*/ 1324187 h 1324187"/>
                <a:gd name="connsiteX3" fmla="*/ 993140 w 993140"/>
                <a:gd name="connsiteY3" fmla="*/ 0 h 1324187"/>
              </a:gdLst>
              <a:ahLst/>
              <a:cxnLst>
                <a:cxn ang="0">
                  <a:pos x="connsiteX0" y="connsiteY0"/>
                </a:cxn>
                <a:cxn ang="0">
                  <a:pos x="connsiteX1" y="connsiteY1"/>
                </a:cxn>
                <a:cxn ang="0">
                  <a:pos x="connsiteX2" y="connsiteY2"/>
                </a:cxn>
                <a:cxn ang="0">
                  <a:pos x="connsiteX3" y="connsiteY3"/>
                </a:cxn>
              </a:cxnLst>
              <a:rect l="l" t="t" r="r" b="b"/>
              <a:pathLst>
                <a:path w="993140" h="1324187">
                  <a:moveTo>
                    <a:pt x="993140" y="0"/>
                  </a:moveTo>
                  <a:lnTo>
                    <a:pt x="0" y="1324187"/>
                  </a:lnTo>
                  <a:lnTo>
                    <a:pt x="993140" y="1324187"/>
                  </a:lnTo>
                  <a:lnTo>
                    <a:pt x="993140" y="0"/>
                  </a:lnTo>
                  <a:close/>
                </a:path>
              </a:pathLst>
            </a:custGeom>
            <a:solidFill>
              <a:srgbClr val="D01A1A"/>
            </a:solidFill>
            <a:ln w="19050" cap="flat" cmpd="sng" algn="ctr">
              <a:noFill/>
              <a:prstDash val="solid"/>
              <a:miter lim="800000"/>
            </a:ln>
            <a:effectLst/>
            <a:scene3d>
              <a:camera prst="orthographicFront"/>
              <a:lightRig rig="threePt" dir="t"/>
            </a:scene3d>
            <a:sp3d>
              <a:bevelT/>
            </a:sp3d>
          </p:spPr>
          <p:txBody>
            <a:bodyPr wrap="square"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latin typeface="Aptos" panose="02110004020202020204"/>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latin typeface="Aptos" panose="02110004020202020204"/>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100" b="1" i="0" u="none" strike="noStrike" kern="0" cap="none" spc="0" normalizeH="0" baseline="0" noProof="0" dirty="0">
                  <a:ln>
                    <a:noFill/>
                  </a:ln>
                  <a:solidFill>
                    <a:schemeClr val="bg1"/>
                  </a:solidFill>
                  <a:effectLst/>
                  <a:uLnTx/>
                  <a:uFillTx/>
                  <a:latin typeface="Aptos" panose="02110004020202020204"/>
                  <a:ea typeface="+mn-ea"/>
                  <a:cs typeface="+mn-cs"/>
                </a:rPr>
                <a:t>CFD</a:t>
              </a:r>
            </a:p>
          </p:txBody>
        </p:sp>
        <p:sp>
          <p:nvSpPr>
            <p:cNvPr id="12" name="Freeform: Shape 11">
              <a:extLst>
                <a:ext uri="{FF2B5EF4-FFF2-40B4-BE49-F238E27FC236}">
                  <a16:creationId xmlns:a16="http://schemas.microsoft.com/office/drawing/2014/main" id="{8787CE8E-7617-BF8A-84C7-1B40C45E6305}"/>
                </a:ext>
              </a:extLst>
            </p:cNvPr>
            <p:cNvSpPr/>
            <p:nvPr/>
          </p:nvSpPr>
          <p:spPr>
            <a:xfrm>
              <a:off x="4075429" y="2130720"/>
              <a:ext cx="2009141" cy="1354666"/>
            </a:xfrm>
            <a:custGeom>
              <a:avLst/>
              <a:gdLst>
                <a:gd name="connsiteX0" fmla="*/ 1016000 w 2009141"/>
                <a:gd name="connsiteY0" fmla="*/ 0 h 1354666"/>
                <a:gd name="connsiteX1" fmla="*/ 2009141 w 2009141"/>
                <a:gd name="connsiteY1" fmla="*/ 0 h 1354666"/>
                <a:gd name="connsiteX2" fmla="*/ 2009141 w 2009141"/>
                <a:gd name="connsiteY2" fmla="*/ 1354666 h 1354666"/>
                <a:gd name="connsiteX3" fmla="*/ 0 w 2009141"/>
                <a:gd name="connsiteY3" fmla="*/ 1354666 h 1354666"/>
                <a:gd name="connsiteX4" fmla="*/ 1016000 w 2009141"/>
                <a:gd name="connsiteY4" fmla="*/ 0 h 13546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9141" h="1354666">
                  <a:moveTo>
                    <a:pt x="1016000" y="0"/>
                  </a:moveTo>
                  <a:lnTo>
                    <a:pt x="2009141" y="0"/>
                  </a:lnTo>
                  <a:lnTo>
                    <a:pt x="2009141" y="1354666"/>
                  </a:lnTo>
                  <a:lnTo>
                    <a:pt x="0" y="1354666"/>
                  </a:lnTo>
                  <a:lnTo>
                    <a:pt x="1016000" y="0"/>
                  </a:lnTo>
                  <a:close/>
                </a:path>
              </a:pathLst>
            </a:custGeom>
            <a:solidFill>
              <a:srgbClr val="156082"/>
            </a:solidFill>
            <a:ln w="19050" cap="flat" cmpd="sng" algn="ctr">
              <a:noFill/>
              <a:prstDash val="solid"/>
              <a:miter lim="800000"/>
            </a:ln>
            <a:effectLst/>
            <a:scene3d>
              <a:camera prst="orthographicFront"/>
              <a:lightRig rig="threePt" dir="t"/>
            </a:scene3d>
            <a:sp3d>
              <a:bevelT/>
            </a:sp3d>
          </p:spPr>
          <p:txBody>
            <a:bodyPr wrap="square" rtlCol="0" anchor="ctr">
              <a:noAutofit/>
            </a:bodyPr>
            <a:lstStyle/>
            <a:p>
              <a:pPr marL="0" marR="0" lvl="0" indent="0" algn="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a:ln>
                  <a:noFill/>
                </a:ln>
                <a:solidFill>
                  <a:prstClr val="black"/>
                </a:solidFill>
                <a:effectLst/>
                <a:uLnTx/>
                <a:uFillTx/>
                <a:latin typeface="Aptos" panose="02110004020202020204"/>
                <a:ea typeface="+mn-ea"/>
                <a:cs typeface="+mn-cs"/>
              </a:endParaRPr>
            </a:p>
            <a:p>
              <a:pPr marL="0" marR="0" lvl="0" indent="0" algn="r" defTabSz="914400" eaLnBrk="1" fontAlgn="auto" latinLnBrk="0" hangingPunct="1">
                <a:lnSpc>
                  <a:spcPct val="100000"/>
                </a:lnSpc>
                <a:spcBef>
                  <a:spcPts val="0"/>
                </a:spcBef>
                <a:spcAft>
                  <a:spcPts val="0"/>
                </a:spcAft>
                <a:buClrTx/>
                <a:buSzTx/>
                <a:buFontTx/>
                <a:buNone/>
                <a:tabLst/>
                <a:defRPr/>
              </a:pPr>
              <a:r>
                <a:rPr kumimoji="0" lang="en-US" sz="2100" b="1" i="0" u="none" strike="noStrike" kern="0" cap="none" spc="0" normalizeH="0" baseline="0" noProof="0">
                  <a:ln>
                    <a:noFill/>
                  </a:ln>
                  <a:solidFill>
                    <a:prstClr val="white"/>
                  </a:solidFill>
                  <a:effectLst/>
                  <a:uLnTx/>
                  <a:uFillTx/>
                  <a:latin typeface="Aptos" panose="02110004020202020204"/>
                  <a:ea typeface="+mn-ea"/>
                  <a:cs typeface="+mn-cs"/>
                </a:rPr>
                <a:t>Downstate</a:t>
              </a:r>
            </a:p>
            <a:p>
              <a:pPr marL="0" marR="0" lvl="0" indent="0" algn="r" defTabSz="914400" eaLnBrk="1" fontAlgn="auto" latinLnBrk="0" hangingPunct="1">
                <a:lnSpc>
                  <a:spcPct val="100000"/>
                </a:lnSpc>
                <a:spcBef>
                  <a:spcPts val="0"/>
                </a:spcBef>
                <a:spcAft>
                  <a:spcPts val="0"/>
                </a:spcAft>
                <a:buClrTx/>
                <a:buSzTx/>
                <a:buFontTx/>
                <a:buNone/>
                <a:tabLst/>
                <a:defRPr/>
              </a:pPr>
              <a:r>
                <a:rPr kumimoji="0" lang="en-US" sz="2100" b="1" i="0" u="none" strike="noStrike" kern="0" cap="none" spc="0" normalizeH="0" baseline="0" noProof="0">
                  <a:ln>
                    <a:noFill/>
                  </a:ln>
                  <a:solidFill>
                    <a:prstClr val="white"/>
                  </a:solidFill>
                  <a:effectLst/>
                  <a:uLnTx/>
                  <a:uFillTx/>
                  <a:latin typeface="Aptos" panose="02110004020202020204"/>
                  <a:ea typeface="+mn-ea"/>
                  <a:cs typeface="+mn-cs"/>
                </a:rPr>
                <a:t> Police</a:t>
              </a:r>
            </a:p>
          </p:txBody>
        </p:sp>
        <p:sp>
          <p:nvSpPr>
            <p:cNvPr id="13" name="Freeform: Shape 12">
              <a:extLst>
                <a:ext uri="{FF2B5EF4-FFF2-40B4-BE49-F238E27FC236}">
                  <a16:creationId xmlns:a16="http://schemas.microsoft.com/office/drawing/2014/main" id="{548B7C9F-5B4F-4EB6-9269-A6C0A4205EC4}"/>
                </a:ext>
              </a:extLst>
            </p:cNvPr>
            <p:cNvSpPr/>
            <p:nvPr/>
          </p:nvSpPr>
          <p:spPr>
            <a:xfrm>
              <a:off x="6118860" y="2130720"/>
              <a:ext cx="2009140" cy="1354666"/>
            </a:xfrm>
            <a:custGeom>
              <a:avLst/>
              <a:gdLst>
                <a:gd name="connsiteX0" fmla="*/ 0 w 2009140"/>
                <a:gd name="connsiteY0" fmla="*/ 0 h 1354666"/>
                <a:gd name="connsiteX1" fmla="*/ 993141 w 2009140"/>
                <a:gd name="connsiteY1" fmla="*/ 0 h 1354666"/>
                <a:gd name="connsiteX2" fmla="*/ 2009140 w 2009140"/>
                <a:gd name="connsiteY2" fmla="*/ 1354666 h 1354666"/>
                <a:gd name="connsiteX3" fmla="*/ 0 w 2009140"/>
                <a:gd name="connsiteY3" fmla="*/ 1354666 h 1354666"/>
                <a:gd name="connsiteX4" fmla="*/ 0 w 2009140"/>
                <a:gd name="connsiteY4" fmla="*/ 0 h 13546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9140" h="1354666">
                  <a:moveTo>
                    <a:pt x="0" y="0"/>
                  </a:moveTo>
                  <a:lnTo>
                    <a:pt x="993141" y="0"/>
                  </a:lnTo>
                  <a:lnTo>
                    <a:pt x="2009140" y="1354666"/>
                  </a:lnTo>
                  <a:lnTo>
                    <a:pt x="0" y="1354666"/>
                  </a:lnTo>
                  <a:lnTo>
                    <a:pt x="0" y="0"/>
                  </a:lnTo>
                  <a:close/>
                </a:path>
              </a:pathLst>
            </a:custGeom>
            <a:solidFill>
              <a:srgbClr val="8A0000"/>
            </a:solidFill>
            <a:ln w="19050" cap="flat" cmpd="sng" algn="ctr">
              <a:noFill/>
              <a:prstDash val="solid"/>
              <a:miter lim="800000"/>
            </a:ln>
            <a:effectLst/>
            <a:scene3d>
              <a:camera prst="orthographicFront"/>
              <a:lightRig rig="threePt" dir="t"/>
            </a:scene3d>
            <a:sp3d>
              <a:bevelT/>
            </a:sp3d>
          </p:spPr>
          <p:txBody>
            <a:bodyPr wrap="square"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a:ln>
                  <a:noFill/>
                </a:ln>
                <a:solidFill>
                  <a:prstClr val="black"/>
                </a:solidFill>
                <a:effectLst/>
                <a:uLnTx/>
                <a:uFillTx/>
                <a:latin typeface="Aptos" panose="02110004020202020204"/>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100" b="1" i="0" u="none" strike="noStrike" kern="0" cap="none" spc="0" normalizeH="0" baseline="0" noProof="0">
                  <a:ln>
                    <a:noFill/>
                  </a:ln>
                  <a:solidFill>
                    <a:prstClr val="white"/>
                  </a:solidFill>
                  <a:effectLst/>
                  <a:uLnTx/>
                  <a:uFillTx/>
                  <a:latin typeface="Aptos" panose="02110004020202020204"/>
                  <a:ea typeface="+mn-ea"/>
                  <a:cs typeface="+mn-cs"/>
                </a:rPr>
                <a:t>Downstate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100" b="1" i="0" u="none" strike="noStrike" kern="0" cap="none" spc="0" normalizeH="0" baseline="0" noProof="0">
                  <a:ln>
                    <a:noFill/>
                  </a:ln>
                  <a:solidFill>
                    <a:prstClr val="white"/>
                  </a:solidFill>
                  <a:effectLst/>
                  <a:uLnTx/>
                  <a:uFillTx/>
                  <a:latin typeface="Aptos" panose="02110004020202020204"/>
                  <a:ea typeface="+mn-ea"/>
                  <a:cs typeface="+mn-cs"/>
                </a:rPr>
                <a:t>Fire</a:t>
              </a:r>
            </a:p>
          </p:txBody>
        </p:sp>
      </p:grpSp>
    </p:spTree>
    <p:extLst>
      <p:ext uri="{BB962C8B-B14F-4D97-AF65-F5344CB8AC3E}">
        <p14:creationId xmlns:p14="http://schemas.microsoft.com/office/powerpoint/2010/main" val="1172258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D0349-146D-A35C-4AAB-251E92EE778B}"/>
              </a:ext>
            </a:extLst>
          </p:cNvPr>
          <p:cNvSpPr>
            <a:spLocks noGrp="1"/>
          </p:cNvSpPr>
          <p:nvPr>
            <p:ph type="title"/>
          </p:nvPr>
        </p:nvSpPr>
        <p:spPr/>
        <p:txBody>
          <a:bodyPr>
            <a:normAutofit fontScale="90000"/>
          </a:bodyPr>
          <a:lstStyle/>
          <a:p>
            <a:r>
              <a:rPr lang="en-US" dirty="0"/>
              <a:t>The Broadest Transfer Options</a:t>
            </a:r>
            <a:r>
              <a:rPr lang="en-US" b="1" dirty="0">
                <a:solidFill>
                  <a:srgbClr val="5A1C25"/>
                </a:solidFill>
              </a:rPr>
              <a:t>:</a:t>
            </a:r>
            <a:br>
              <a:rPr lang="en-US" dirty="0"/>
            </a:br>
            <a:r>
              <a:rPr lang="en-US" dirty="0"/>
              <a:t>The “Multiple-Employer” Systems</a:t>
            </a:r>
          </a:p>
        </p:txBody>
      </p:sp>
      <p:sp>
        <p:nvSpPr>
          <p:cNvPr id="3" name="Content Placeholder 2">
            <a:extLst>
              <a:ext uri="{FF2B5EF4-FFF2-40B4-BE49-F238E27FC236}">
                <a16:creationId xmlns:a16="http://schemas.microsoft.com/office/drawing/2014/main" id="{8618C06C-F144-CE72-AE30-A8632DB5895E}"/>
              </a:ext>
            </a:extLst>
          </p:cNvPr>
          <p:cNvSpPr>
            <a:spLocks noGrp="1"/>
          </p:cNvSpPr>
          <p:nvPr>
            <p:ph idx="1"/>
          </p:nvPr>
        </p:nvSpPr>
        <p:spPr/>
        <p:txBody>
          <a:bodyPr>
            <a:normAutofit fontScale="85000" lnSpcReduction="10000"/>
          </a:bodyPr>
          <a:lstStyle/>
          <a:p>
            <a:r>
              <a:rPr lang="en-US" dirty="0">
                <a:solidFill>
                  <a:srgbClr val="640000"/>
                </a:solidFill>
              </a:rPr>
              <a:t>The </a:t>
            </a:r>
            <a:r>
              <a:rPr lang="en-US" b="1" dirty="0">
                <a:solidFill>
                  <a:srgbClr val="640000"/>
                </a:solidFill>
              </a:rPr>
              <a:t>Teachers Retirement System </a:t>
            </a:r>
            <a:r>
              <a:rPr lang="en-US" dirty="0">
                <a:solidFill>
                  <a:srgbClr val="640000"/>
                </a:solidFill>
              </a:rPr>
              <a:t>(TRS) covers certified public-school teachers outside of Chicago.</a:t>
            </a:r>
          </a:p>
          <a:p>
            <a:r>
              <a:rPr lang="en-US" b="1" dirty="0">
                <a:solidFill>
                  <a:srgbClr val="000E2A"/>
                </a:solidFill>
              </a:rPr>
              <a:t>Illinois Municipal Retirement Fund </a:t>
            </a:r>
            <a:r>
              <a:rPr lang="en-US" dirty="0">
                <a:solidFill>
                  <a:srgbClr val="000E2A"/>
                </a:solidFill>
              </a:rPr>
              <a:t>(IMRF) covers non-Chicago civilian municipal, non-Cook county and special district employees but also police</a:t>
            </a:r>
            <a:r>
              <a:rPr lang="en-US" dirty="0">
                <a:solidFill>
                  <a:srgbClr val="5A1C25"/>
                </a:solidFill>
              </a:rPr>
              <a:t>/</a:t>
            </a:r>
            <a:r>
              <a:rPr lang="en-US" dirty="0">
                <a:solidFill>
                  <a:srgbClr val="000E2A"/>
                </a:solidFill>
              </a:rPr>
              <a:t>fire in small towns.</a:t>
            </a:r>
          </a:p>
          <a:p>
            <a:r>
              <a:rPr lang="en-US" dirty="0">
                <a:solidFill>
                  <a:srgbClr val="640000"/>
                </a:solidFill>
              </a:rPr>
              <a:t>The </a:t>
            </a:r>
            <a:r>
              <a:rPr lang="en-US" b="1" dirty="0">
                <a:solidFill>
                  <a:srgbClr val="640000"/>
                </a:solidFill>
              </a:rPr>
              <a:t>State University Retirement System </a:t>
            </a:r>
            <a:r>
              <a:rPr lang="en-US" dirty="0">
                <a:solidFill>
                  <a:srgbClr val="640000"/>
                </a:solidFill>
              </a:rPr>
              <a:t>(SURS) covers all employees of public colleges and universities: faculty, support staff </a:t>
            </a:r>
            <a:r>
              <a:rPr lang="en-US" i="1" dirty="0">
                <a:solidFill>
                  <a:srgbClr val="640000"/>
                </a:solidFill>
              </a:rPr>
              <a:t>and</a:t>
            </a:r>
            <a:r>
              <a:rPr lang="en-US" dirty="0">
                <a:solidFill>
                  <a:srgbClr val="640000"/>
                </a:solidFill>
              </a:rPr>
              <a:t> public safety.</a:t>
            </a:r>
          </a:p>
          <a:p>
            <a:pPr marL="0" indent="0" algn="ctr">
              <a:buNone/>
            </a:pPr>
            <a:r>
              <a:rPr lang="en-US" i="1" dirty="0">
                <a:solidFill>
                  <a:srgbClr val="000E2A"/>
                </a:solidFill>
              </a:rPr>
              <a:t>Movement from employer to employer within each system is seamless: your pension benefits follow you.</a:t>
            </a:r>
          </a:p>
        </p:txBody>
      </p:sp>
      <p:sp>
        <p:nvSpPr>
          <p:cNvPr id="4" name="Slide Number Placeholder 3">
            <a:extLst>
              <a:ext uri="{FF2B5EF4-FFF2-40B4-BE49-F238E27FC236}">
                <a16:creationId xmlns:a16="http://schemas.microsoft.com/office/drawing/2014/main" id="{D82C42E4-B5FE-4BB2-6DDC-EDFE9313E36B}"/>
              </a:ext>
            </a:extLst>
          </p:cNvPr>
          <p:cNvSpPr>
            <a:spLocks noGrp="1"/>
          </p:cNvSpPr>
          <p:nvPr>
            <p:ph type="sldNum" sz="quarter" idx="12"/>
          </p:nvPr>
        </p:nvSpPr>
        <p:spPr/>
        <p:txBody>
          <a:bodyPr/>
          <a:lstStyle/>
          <a:p>
            <a:fld id="{8B745C4C-F265-4142-AF32-45B84E31CD75}" type="slidenum">
              <a:rPr lang="en-US" smtClean="0"/>
              <a:t>5</a:t>
            </a:fld>
            <a:endParaRPr lang="en-US"/>
          </a:p>
        </p:txBody>
      </p:sp>
    </p:spTree>
    <p:extLst>
      <p:ext uri="{BB962C8B-B14F-4D97-AF65-F5344CB8AC3E}">
        <p14:creationId xmlns:p14="http://schemas.microsoft.com/office/powerpoint/2010/main" val="3589788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2451D-65D5-68BF-2DB8-E3AA05482875}"/>
              </a:ext>
            </a:extLst>
          </p:cNvPr>
          <p:cNvSpPr>
            <a:spLocks noGrp="1"/>
          </p:cNvSpPr>
          <p:nvPr>
            <p:ph type="title"/>
          </p:nvPr>
        </p:nvSpPr>
        <p:spPr/>
        <p:txBody>
          <a:bodyPr/>
          <a:lstStyle/>
          <a:p>
            <a:r>
              <a:rPr lang="en-US"/>
              <a:t>Multiple-Employer Systems: Features</a:t>
            </a:r>
          </a:p>
        </p:txBody>
      </p:sp>
      <p:sp>
        <p:nvSpPr>
          <p:cNvPr id="3" name="Content Placeholder 2">
            <a:extLst>
              <a:ext uri="{FF2B5EF4-FFF2-40B4-BE49-F238E27FC236}">
                <a16:creationId xmlns:a16="http://schemas.microsoft.com/office/drawing/2014/main" id="{B4C5AE7A-6126-1BE5-9D63-4C18F0B68DA9}"/>
              </a:ext>
            </a:extLst>
          </p:cNvPr>
          <p:cNvSpPr>
            <a:spLocks noGrp="1"/>
          </p:cNvSpPr>
          <p:nvPr>
            <p:ph idx="1"/>
          </p:nvPr>
        </p:nvSpPr>
        <p:spPr/>
        <p:txBody>
          <a:bodyPr>
            <a:normAutofit lnSpcReduction="10000"/>
          </a:bodyPr>
          <a:lstStyle/>
          <a:p>
            <a:r>
              <a:rPr lang="en-US" dirty="0">
                <a:solidFill>
                  <a:srgbClr val="000E2A"/>
                </a:solidFill>
              </a:rPr>
              <a:t>Structure supports free movement and career growth.</a:t>
            </a:r>
          </a:p>
          <a:p>
            <a:r>
              <a:rPr lang="en-US" dirty="0">
                <a:solidFill>
                  <a:srgbClr val="640000"/>
                </a:solidFill>
              </a:rPr>
              <a:t>Structure is easy for the member.</a:t>
            </a:r>
          </a:p>
          <a:p>
            <a:r>
              <a:rPr lang="en-US" dirty="0">
                <a:solidFill>
                  <a:srgbClr val="000E2A"/>
                </a:solidFill>
              </a:rPr>
              <a:t>Structure is not easy for the pension funds.  It seems easy, because they are built for it from the ground up, but it’s quite involved.</a:t>
            </a:r>
          </a:p>
          <a:p>
            <a:r>
              <a:rPr lang="en-US" dirty="0">
                <a:solidFill>
                  <a:srgbClr val="640000"/>
                </a:solidFill>
              </a:rPr>
              <a:t>Structure is </a:t>
            </a:r>
            <a:r>
              <a:rPr lang="en-US" i="1" dirty="0">
                <a:solidFill>
                  <a:srgbClr val="640000"/>
                </a:solidFill>
              </a:rPr>
              <a:t>not</a:t>
            </a:r>
            <a:r>
              <a:rPr lang="en-US" dirty="0">
                <a:solidFill>
                  <a:srgbClr val="640000"/>
                </a:solidFill>
              </a:rPr>
              <a:t> voluntary </a:t>
            </a:r>
            <a:r>
              <a:rPr lang="en-US" i="1" dirty="0">
                <a:solidFill>
                  <a:srgbClr val="640000"/>
                </a:solidFill>
              </a:rPr>
              <a:t>nor</a:t>
            </a:r>
            <a:r>
              <a:rPr lang="en-US" dirty="0">
                <a:solidFill>
                  <a:srgbClr val="640000"/>
                </a:solidFill>
              </a:rPr>
              <a:t> flexible to meet individual needs.  A member usually can’t retire from one employer and go to work for another within the same Pension Code Article.  </a:t>
            </a:r>
          </a:p>
        </p:txBody>
      </p:sp>
      <p:sp>
        <p:nvSpPr>
          <p:cNvPr id="4" name="Slide Number Placeholder 3">
            <a:extLst>
              <a:ext uri="{FF2B5EF4-FFF2-40B4-BE49-F238E27FC236}">
                <a16:creationId xmlns:a16="http://schemas.microsoft.com/office/drawing/2014/main" id="{A3F7B392-4923-B53F-D9E2-176781887A66}"/>
              </a:ext>
            </a:extLst>
          </p:cNvPr>
          <p:cNvSpPr>
            <a:spLocks noGrp="1"/>
          </p:cNvSpPr>
          <p:nvPr>
            <p:ph type="sldNum" sz="quarter" idx="12"/>
          </p:nvPr>
        </p:nvSpPr>
        <p:spPr/>
        <p:txBody>
          <a:bodyPr/>
          <a:lstStyle/>
          <a:p>
            <a:fld id="{8B745C4C-F265-4142-AF32-45B84E31CD75}" type="slidenum">
              <a:rPr lang="en-US" smtClean="0"/>
              <a:t>6</a:t>
            </a:fld>
            <a:endParaRPr lang="en-US"/>
          </a:p>
        </p:txBody>
      </p:sp>
    </p:spTree>
    <p:extLst>
      <p:ext uri="{BB962C8B-B14F-4D97-AF65-F5344CB8AC3E}">
        <p14:creationId xmlns:p14="http://schemas.microsoft.com/office/powerpoint/2010/main" val="2505680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69C8E-7C16-621A-11F0-6C1466B499EF}"/>
              </a:ext>
            </a:extLst>
          </p:cNvPr>
          <p:cNvSpPr>
            <a:spLocks noGrp="1"/>
          </p:cNvSpPr>
          <p:nvPr>
            <p:ph type="title"/>
          </p:nvPr>
        </p:nvSpPr>
        <p:spPr/>
        <p:txBody>
          <a:bodyPr>
            <a:normAutofit/>
          </a:bodyPr>
          <a:lstStyle/>
          <a:p>
            <a:r>
              <a:rPr lang="en-US"/>
              <a:t>The Reciprocal Act Pension Systems</a:t>
            </a:r>
          </a:p>
        </p:txBody>
      </p:sp>
      <p:sp>
        <p:nvSpPr>
          <p:cNvPr id="3" name="Content Placeholder 2">
            <a:extLst>
              <a:ext uri="{FF2B5EF4-FFF2-40B4-BE49-F238E27FC236}">
                <a16:creationId xmlns:a16="http://schemas.microsoft.com/office/drawing/2014/main" id="{03AC12AD-355D-CEC9-DDDB-4FBBB9A75244}"/>
              </a:ext>
            </a:extLst>
          </p:cNvPr>
          <p:cNvSpPr>
            <a:spLocks noGrp="1"/>
          </p:cNvSpPr>
          <p:nvPr>
            <p:ph idx="1"/>
          </p:nvPr>
        </p:nvSpPr>
        <p:spPr/>
        <p:txBody>
          <a:bodyPr>
            <a:normAutofit fontScale="92500"/>
          </a:bodyPr>
          <a:lstStyle/>
          <a:p>
            <a:r>
              <a:rPr lang="en-US" dirty="0">
                <a:solidFill>
                  <a:srgbClr val="000E2A"/>
                </a:solidFill>
              </a:rPr>
              <a:t>Many Illinois pension fund participate in the Reciprocal Act system (Article 20).</a:t>
            </a:r>
          </a:p>
          <a:p>
            <a:r>
              <a:rPr lang="en-US" u="sng" dirty="0">
                <a:solidFill>
                  <a:srgbClr val="640000"/>
                </a:solidFill>
              </a:rPr>
              <a:t>The Multiple-Employer Funds</a:t>
            </a:r>
            <a:r>
              <a:rPr lang="en-US" b="1" dirty="0"/>
              <a:t>:</a:t>
            </a:r>
            <a:r>
              <a:rPr lang="en-US" dirty="0"/>
              <a:t> </a:t>
            </a:r>
            <a:r>
              <a:rPr lang="en-US" dirty="0">
                <a:solidFill>
                  <a:srgbClr val="000E2A"/>
                </a:solidFill>
              </a:rPr>
              <a:t>IMRF, TRS, SURS.</a:t>
            </a:r>
          </a:p>
          <a:p>
            <a:r>
              <a:rPr lang="en-US" u="sng" dirty="0">
                <a:solidFill>
                  <a:srgbClr val="640000"/>
                </a:solidFill>
              </a:rPr>
              <a:t>Add</a:t>
            </a:r>
            <a:r>
              <a:rPr lang="en-US" b="1" dirty="0"/>
              <a:t>:</a:t>
            </a:r>
            <a:r>
              <a:rPr lang="en-US" dirty="0"/>
              <a:t> </a:t>
            </a:r>
            <a:r>
              <a:rPr lang="en-US" dirty="0">
                <a:solidFill>
                  <a:srgbClr val="000E2A"/>
                </a:solidFill>
              </a:rPr>
              <a:t>the State, Judges/GARS and Cook County.</a:t>
            </a:r>
          </a:p>
          <a:p>
            <a:r>
              <a:rPr lang="en-US" u="sng" dirty="0">
                <a:solidFill>
                  <a:srgbClr val="640000"/>
                </a:solidFill>
              </a:rPr>
              <a:t>Add</a:t>
            </a:r>
            <a:r>
              <a:rPr lang="en-US" b="1" dirty="0"/>
              <a:t>:</a:t>
            </a:r>
            <a:r>
              <a:rPr lang="en-US" dirty="0"/>
              <a:t> </a:t>
            </a:r>
            <a:r>
              <a:rPr lang="en-US" dirty="0">
                <a:solidFill>
                  <a:srgbClr val="000E2A"/>
                </a:solidFill>
              </a:rPr>
              <a:t>most Chicago-based systems</a:t>
            </a:r>
            <a:r>
              <a:rPr lang="en-US" b="1" dirty="0">
                <a:solidFill>
                  <a:srgbClr val="000E2A"/>
                </a:solidFill>
              </a:rPr>
              <a:t>: </a:t>
            </a:r>
            <a:r>
              <a:rPr lang="en-US" dirty="0">
                <a:solidFill>
                  <a:srgbClr val="000E2A"/>
                </a:solidFill>
              </a:rPr>
              <a:t>City</a:t>
            </a:r>
            <a:r>
              <a:rPr lang="en-US" b="1" dirty="0">
                <a:solidFill>
                  <a:srgbClr val="000E2A"/>
                </a:solidFill>
              </a:rPr>
              <a:t> </a:t>
            </a:r>
            <a:r>
              <a:rPr lang="en-US" dirty="0">
                <a:solidFill>
                  <a:srgbClr val="000E2A"/>
                </a:solidFill>
              </a:rPr>
              <a:t>Municipal, City Laborers, School District, Park District and Water Reclamation District.</a:t>
            </a:r>
          </a:p>
          <a:p>
            <a:r>
              <a:rPr lang="en-US" u="sng" dirty="0">
                <a:solidFill>
                  <a:srgbClr val="640000"/>
                </a:solidFill>
              </a:rPr>
              <a:t>Who is missing?</a:t>
            </a:r>
            <a:r>
              <a:rPr lang="en-US" dirty="0">
                <a:solidFill>
                  <a:srgbClr val="640000"/>
                </a:solidFill>
              </a:rPr>
              <a:t>  </a:t>
            </a:r>
            <a:r>
              <a:rPr lang="en-US" dirty="0">
                <a:solidFill>
                  <a:srgbClr val="000E2A"/>
                </a:solidFill>
              </a:rPr>
              <a:t>Chicago and Downstate police/fire.  SB 1937 would change that.</a:t>
            </a:r>
          </a:p>
        </p:txBody>
      </p:sp>
      <p:sp>
        <p:nvSpPr>
          <p:cNvPr id="4" name="Slide Number Placeholder 3">
            <a:extLst>
              <a:ext uri="{FF2B5EF4-FFF2-40B4-BE49-F238E27FC236}">
                <a16:creationId xmlns:a16="http://schemas.microsoft.com/office/drawing/2014/main" id="{71137778-385C-F161-CA3C-A6B4ADEB4B8D}"/>
              </a:ext>
            </a:extLst>
          </p:cNvPr>
          <p:cNvSpPr>
            <a:spLocks noGrp="1"/>
          </p:cNvSpPr>
          <p:nvPr>
            <p:ph type="sldNum" sz="quarter" idx="12"/>
          </p:nvPr>
        </p:nvSpPr>
        <p:spPr/>
        <p:txBody>
          <a:bodyPr/>
          <a:lstStyle/>
          <a:p>
            <a:fld id="{8B745C4C-F265-4142-AF32-45B84E31CD75}" type="slidenum">
              <a:rPr lang="en-US" smtClean="0"/>
              <a:t>7</a:t>
            </a:fld>
            <a:endParaRPr lang="en-US"/>
          </a:p>
        </p:txBody>
      </p:sp>
    </p:spTree>
    <p:extLst>
      <p:ext uri="{BB962C8B-B14F-4D97-AF65-F5344CB8AC3E}">
        <p14:creationId xmlns:p14="http://schemas.microsoft.com/office/powerpoint/2010/main" val="3925250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EBE62-42E6-B114-4A77-747809902A15}"/>
              </a:ext>
            </a:extLst>
          </p:cNvPr>
          <p:cNvSpPr>
            <a:spLocks noGrp="1"/>
          </p:cNvSpPr>
          <p:nvPr>
            <p:ph type="title"/>
          </p:nvPr>
        </p:nvSpPr>
        <p:spPr/>
        <p:txBody>
          <a:bodyPr>
            <a:normAutofit/>
          </a:bodyPr>
          <a:lstStyle/>
          <a:p>
            <a:r>
              <a:rPr lang="en-US"/>
              <a:t>How Does the Reciprocal Act Work?</a:t>
            </a:r>
          </a:p>
        </p:txBody>
      </p:sp>
      <p:sp>
        <p:nvSpPr>
          <p:cNvPr id="3" name="Content Placeholder 2">
            <a:extLst>
              <a:ext uri="{FF2B5EF4-FFF2-40B4-BE49-F238E27FC236}">
                <a16:creationId xmlns:a16="http://schemas.microsoft.com/office/drawing/2014/main" id="{701D2E74-9072-BE13-3E8D-EA20E519D5F4}"/>
              </a:ext>
            </a:extLst>
          </p:cNvPr>
          <p:cNvSpPr>
            <a:spLocks noGrp="1"/>
          </p:cNvSpPr>
          <p:nvPr>
            <p:ph idx="1"/>
          </p:nvPr>
        </p:nvSpPr>
        <p:spPr/>
        <p:txBody>
          <a:bodyPr>
            <a:normAutofit fontScale="85000" lnSpcReduction="20000"/>
          </a:bodyPr>
          <a:lstStyle/>
          <a:p>
            <a:r>
              <a:rPr lang="en-US" dirty="0">
                <a:solidFill>
                  <a:srgbClr val="640000"/>
                </a:solidFill>
              </a:rPr>
              <a:t>Service is combined for vesting purposes.</a:t>
            </a:r>
            <a:r>
              <a:rPr lang="en-US" dirty="0"/>
              <a:t> </a:t>
            </a:r>
          </a:p>
          <a:p>
            <a:r>
              <a:rPr lang="en-US" dirty="0">
                <a:solidFill>
                  <a:srgbClr val="000E2A"/>
                </a:solidFill>
              </a:rPr>
              <a:t>The highest final compensation from all systems is identified and used to calculate the benefit from each system. </a:t>
            </a:r>
          </a:p>
          <a:p>
            <a:r>
              <a:rPr lang="en-US" dirty="0">
                <a:solidFill>
                  <a:srgbClr val="640000"/>
                </a:solidFill>
              </a:rPr>
              <a:t>Reciprocal service counts in “step-up” formulas, such as in IMRF.</a:t>
            </a:r>
            <a:endParaRPr lang="en-US" dirty="0">
              <a:solidFill>
                <a:srgbClr val="000E2A"/>
              </a:solidFill>
            </a:endParaRPr>
          </a:p>
          <a:p>
            <a:r>
              <a:rPr lang="en-US" dirty="0">
                <a:solidFill>
                  <a:schemeClr val="tx2">
                    <a:lumMod val="75000"/>
                  </a:schemeClr>
                </a:solidFill>
              </a:rPr>
              <a:t>However, the pension funds use their own formulas, salary definition, survivor benefits, COLAs and retirement ages to determine the amount you receive from them.</a:t>
            </a:r>
          </a:p>
          <a:p>
            <a:r>
              <a:rPr lang="en-US" dirty="0">
                <a:solidFill>
                  <a:srgbClr val="640000"/>
                </a:solidFill>
              </a:rPr>
              <a:t>Separate pension payments are made to the retiree by each pension system.</a:t>
            </a:r>
          </a:p>
        </p:txBody>
      </p:sp>
      <p:sp>
        <p:nvSpPr>
          <p:cNvPr id="4" name="Slide Number Placeholder 3">
            <a:extLst>
              <a:ext uri="{FF2B5EF4-FFF2-40B4-BE49-F238E27FC236}">
                <a16:creationId xmlns:a16="http://schemas.microsoft.com/office/drawing/2014/main" id="{2C776746-5D80-0D39-27C2-EE20BA6E13CD}"/>
              </a:ext>
            </a:extLst>
          </p:cNvPr>
          <p:cNvSpPr>
            <a:spLocks noGrp="1"/>
          </p:cNvSpPr>
          <p:nvPr>
            <p:ph type="sldNum" sz="quarter" idx="12"/>
          </p:nvPr>
        </p:nvSpPr>
        <p:spPr/>
        <p:txBody>
          <a:bodyPr/>
          <a:lstStyle/>
          <a:p>
            <a:fld id="{8B745C4C-F265-4142-AF32-45B84E31CD75}" type="slidenum">
              <a:rPr lang="en-US" smtClean="0"/>
              <a:t>8</a:t>
            </a:fld>
            <a:endParaRPr lang="en-US"/>
          </a:p>
        </p:txBody>
      </p:sp>
    </p:spTree>
    <p:extLst>
      <p:ext uri="{BB962C8B-B14F-4D97-AF65-F5344CB8AC3E}">
        <p14:creationId xmlns:p14="http://schemas.microsoft.com/office/powerpoint/2010/main" val="1550615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A545E-2BBD-2341-F838-DF73236F96DF}"/>
              </a:ext>
            </a:extLst>
          </p:cNvPr>
          <p:cNvSpPr>
            <a:spLocks noGrp="1"/>
          </p:cNvSpPr>
          <p:nvPr>
            <p:ph type="title"/>
          </p:nvPr>
        </p:nvSpPr>
        <p:spPr/>
        <p:txBody>
          <a:bodyPr/>
          <a:lstStyle/>
          <a:p>
            <a:r>
              <a:rPr lang="en-US"/>
              <a:t>Features of Statewide Reciprocity</a:t>
            </a:r>
          </a:p>
        </p:txBody>
      </p:sp>
      <p:sp>
        <p:nvSpPr>
          <p:cNvPr id="3" name="Content Placeholder 2">
            <a:extLst>
              <a:ext uri="{FF2B5EF4-FFF2-40B4-BE49-F238E27FC236}">
                <a16:creationId xmlns:a16="http://schemas.microsoft.com/office/drawing/2014/main" id="{3C54222D-D033-4421-B403-86BC82105D9C}"/>
              </a:ext>
            </a:extLst>
          </p:cNvPr>
          <p:cNvSpPr>
            <a:spLocks noGrp="1"/>
          </p:cNvSpPr>
          <p:nvPr>
            <p:ph idx="1"/>
          </p:nvPr>
        </p:nvSpPr>
        <p:spPr/>
        <p:txBody>
          <a:bodyPr>
            <a:noAutofit/>
          </a:bodyPr>
          <a:lstStyle/>
          <a:p>
            <a:r>
              <a:rPr lang="en-US" sz="2000" dirty="0">
                <a:solidFill>
                  <a:srgbClr val="640000"/>
                </a:solidFill>
              </a:rPr>
              <a:t>This Reciprocity approach is relatively simple for the member.</a:t>
            </a:r>
          </a:p>
          <a:p>
            <a:r>
              <a:rPr lang="en-US" sz="2000" dirty="0">
                <a:solidFill>
                  <a:schemeClr val="tx2">
                    <a:lumMod val="75000"/>
                  </a:schemeClr>
                </a:solidFill>
              </a:rPr>
              <a:t>This Reciprocity is relatively complicated for the pension systems, </a:t>
            </a:r>
            <a:r>
              <a:rPr lang="en-US" sz="2000" i="1" dirty="0">
                <a:solidFill>
                  <a:schemeClr val="tx2">
                    <a:lumMod val="75000"/>
                  </a:schemeClr>
                </a:solidFill>
              </a:rPr>
              <a:t>but they are good at it</a:t>
            </a:r>
            <a:r>
              <a:rPr lang="en-US" sz="2000" dirty="0">
                <a:solidFill>
                  <a:schemeClr val="tx2">
                    <a:lumMod val="75000"/>
                  </a:schemeClr>
                </a:solidFill>
              </a:rPr>
              <a:t>.  There is an association and committees and sharing of data.</a:t>
            </a:r>
          </a:p>
          <a:p>
            <a:r>
              <a:rPr lang="en-US" sz="2000" dirty="0">
                <a:solidFill>
                  <a:schemeClr val="tx2">
                    <a:lumMod val="75000"/>
                  </a:schemeClr>
                </a:solidFill>
              </a:rPr>
              <a:t>Reciprocity</a:t>
            </a:r>
            <a:r>
              <a:rPr lang="en-US" sz="2000" i="1" dirty="0">
                <a:solidFill>
                  <a:schemeClr val="tx2">
                    <a:lumMod val="75000"/>
                  </a:schemeClr>
                </a:solidFill>
              </a:rPr>
              <a:t> is </a:t>
            </a:r>
            <a:r>
              <a:rPr lang="en-US" sz="2000" dirty="0">
                <a:solidFill>
                  <a:schemeClr val="tx2">
                    <a:lumMod val="75000"/>
                  </a:schemeClr>
                </a:solidFill>
              </a:rPr>
              <a:t>voluntary and flexible.</a:t>
            </a:r>
          </a:p>
          <a:p>
            <a:r>
              <a:rPr lang="en-US" sz="2000" u="sng" dirty="0">
                <a:solidFill>
                  <a:srgbClr val="640000"/>
                </a:solidFill>
              </a:rPr>
              <a:t>Reciprocity has a taxpayer cost</a:t>
            </a:r>
            <a:r>
              <a:rPr lang="en-US" sz="2000" dirty="0">
                <a:solidFill>
                  <a:srgbClr val="640000"/>
                </a:solidFill>
              </a:rPr>
              <a:t>, particularly for the pension fund under which someone might not have achieved vested status.  It can also affect Tier status.</a:t>
            </a:r>
          </a:p>
          <a:p>
            <a:r>
              <a:rPr lang="en-US" sz="2000" i="1" dirty="0">
                <a:solidFill>
                  <a:srgbClr val="000E2A"/>
                </a:solidFill>
              </a:rPr>
              <a:t>Dan’s Note</a:t>
            </a:r>
            <a:r>
              <a:rPr lang="en-US" sz="2000" b="1" i="1" dirty="0">
                <a:solidFill>
                  <a:srgbClr val="640000"/>
                </a:solidFill>
              </a:rPr>
              <a:t>:</a:t>
            </a:r>
            <a:r>
              <a:rPr lang="en-US" sz="2000" i="1" dirty="0">
                <a:solidFill>
                  <a:srgbClr val="000E2A"/>
                </a:solidFill>
              </a:rPr>
              <a:t> </a:t>
            </a:r>
            <a:r>
              <a:rPr lang="en-US" sz="2000" dirty="0">
                <a:solidFill>
                  <a:srgbClr val="000E2A"/>
                </a:solidFill>
              </a:rPr>
              <a:t>SB 1937 proposes Reciprocity for Articles 3-4-5-6.  It would be a little strange if Downstate Police had full, simple reciprocity </a:t>
            </a:r>
            <a:r>
              <a:rPr lang="en-US" sz="2000" i="1" dirty="0">
                <a:solidFill>
                  <a:srgbClr val="000E2A"/>
                </a:solidFill>
              </a:rPr>
              <a:t>outside</a:t>
            </a:r>
            <a:r>
              <a:rPr lang="en-US" sz="2000" dirty="0">
                <a:solidFill>
                  <a:srgbClr val="000E2A"/>
                </a:solidFill>
              </a:rPr>
              <a:t> of Article 3 but maintained the complicated department-to-department portability system we have now.</a:t>
            </a:r>
          </a:p>
        </p:txBody>
      </p:sp>
      <p:sp>
        <p:nvSpPr>
          <p:cNvPr id="4" name="Slide Number Placeholder 3">
            <a:extLst>
              <a:ext uri="{FF2B5EF4-FFF2-40B4-BE49-F238E27FC236}">
                <a16:creationId xmlns:a16="http://schemas.microsoft.com/office/drawing/2014/main" id="{B00E3923-5D85-41D3-C679-F512662BBBFE}"/>
              </a:ext>
            </a:extLst>
          </p:cNvPr>
          <p:cNvSpPr>
            <a:spLocks noGrp="1"/>
          </p:cNvSpPr>
          <p:nvPr>
            <p:ph type="sldNum" sz="quarter" idx="12"/>
          </p:nvPr>
        </p:nvSpPr>
        <p:spPr/>
        <p:txBody>
          <a:bodyPr/>
          <a:lstStyle/>
          <a:p>
            <a:fld id="{8B745C4C-F265-4142-AF32-45B84E31CD75}" type="slidenum">
              <a:rPr lang="en-US" smtClean="0"/>
              <a:t>9</a:t>
            </a:fld>
            <a:endParaRPr lang="en-US"/>
          </a:p>
        </p:txBody>
      </p:sp>
    </p:spTree>
    <p:extLst>
      <p:ext uri="{BB962C8B-B14F-4D97-AF65-F5344CB8AC3E}">
        <p14:creationId xmlns:p14="http://schemas.microsoft.com/office/powerpoint/2010/main" val="2110125633"/>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D58929549EF34AAD60961C9EDBC9C9" ma:contentTypeVersion="14" ma:contentTypeDescription="Create a new document." ma:contentTypeScope="" ma:versionID="805521953b673454c464022875416d8a">
  <xsd:schema xmlns:xsd="http://www.w3.org/2001/XMLSchema" xmlns:xs="http://www.w3.org/2001/XMLSchema" xmlns:p="http://schemas.microsoft.com/office/2006/metadata/properties" xmlns:ns2="f3ffd4e4-8ae4-4e5f-ab84-ad1bfbad9c02" xmlns:ns3="9ab69d6a-7ab4-450e-962d-207ab7652ad2" targetNamespace="http://schemas.microsoft.com/office/2006/metadata/properties" ma:root="true" ma:fieldsID="ae32d15369e76b363a17656ff310aa17" ns2:_="" ns3:_="">
    <xsd:import namespace="f3ffd4e4-8ae4-4e5f-ab84-ad1bfbad9c02"/>
    <xsd:import namespace="9ab69d6a-7ab4-450e-962d-207ab7652ad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ffd4e4-8ae4-4e5f-ab84-ad1bfbad9c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descriptio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797550a-f318-4704-8ef0-3a7a86dea351"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description="" ma:indexed="true"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b69d6a-7ab4-450e-962d-207ab7652ad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08b1a90-79fe-4865-948b-6f984593798e}" ma:internalName="TaxCatchAll" ma:showField="CatchAllData" ma:web="9ab69d6a-7ab4-450e-962d-207ab7652ad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3ffd4e4-8ae4-4e5f-ab84-ad1bfbad9c02">
      <Terms xmlns="http://schemas.microsoft.com/office/infopath/2007/PartnerControls"/>
    </lcf76f155ced4ddcb4097134ff3c332f>
    <TaxCatchAll xmlns="9ab69d6a-7ab4-450e-962d-207ab7652ad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E6EC73-DEDE-4727-A82B-6D89D94E11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ffd4e4-8ae4-4e5f-ab84-ad1bfbad9c02"/>
    <ds:schemaRef ds:uri="9ab69d6a-7ab4-450e-962d-207ab7652a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DC3ECCA-7769-4643-87C9-BB6BBD8FA112}">
  <ds:schemaRefs>
    <ds:schemaRef ds:uri="9ab69d6a-7ab4-450e-962d-207ab7652ad2"/>
    <ds:schemaRef ds:uri="http://purl.org/dc/terms/"/>
    <ds:schemaRef ds:uri="http://schemas.openxmlformats.org/package/2006/metadata/core-properties"/>
    <ds:schemaRef ds:uri="http://purl.org/dc/dcmitype/"/>
    <ds:schemaRef ds:uri="f3ffd4e4-8ae4-4e5f-ab84-ad1bfbad9c02"/>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028C59A4-5121-47D6-8412-F6E55BAB1CB4}">
  <ds:schemaRefs>
    <ds:schemaRef ds:uri="http://schemas.microsoft.com/sharepoint/v3/contenttype/forms"/>
  </ds:schemaRefs>
</ds:datastoreItem>
</file>

<file path=docMetadata/LabelInfo.xml><?xml version="1.0" encoding="utf-8"?>
<clbl:labelList xmlns:clbl="http://schemas.microsoft.com/office/2020/mipLabelMetadata">
  <clbl:label id="{8b12306b-1e72-46f0-bcb5-55f69bc2e258}" enabled="0" method="" siteId="{8b12306b-1e72-46f0-bcb5-55f69bc2e258}" removed="1"/>
</clbl:labelList>
</file>

<file path=docProps/app.xml><?xml version="1.0" encoding="utf-8"?>
<Properties xmlns="http://schemas.openxmlformats.org/officeDocument/2006/extended-properties" xmlns:vt="http://schemas.openxmlformats.org/officeDocument/2006/docPropsVTypes">
  <Template/>
  <TotalTime>395</TotalTime>
  <Words>1546</Words>
  <Application>Microsoft Office PowerPoint</Application>
  <PresentationFormat>On-screen Show (4:3)</PresentationFormat>
  <Paragraphs>155</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Algerian</vt:lpstr>
      <vt:lpstr>Aptos</vt:lpstr>
      <vt:lpstr>Arial</vt:lpstr>
      <vt:lpstr>Calibri</vt:lpstr>
      <vt:lpstr>Wingdings</vt:lpstr>
      <vt:lpstr>Office Theme</vt:lpstr>
      <vt:lpstr>Job Transfers and Pension Benefits </vt:lpstr>
      <vt:lpstr>The Police/Fire Pension Landscape</vt:lpstr>
      <vt:lpstr>Pension Transfer Environment:  The high-altitude view </vt:lpstr>
      <vt:lpstr>The Pyramid: Broad to Limited Options</vt:lpstr>
      <vt:lpstr>The Broadest Transfer Options: The “Multiple-Employer” Systems</vt:lpstr>
      <vt:lpstr>Multiple-Employer Systems: Features</vt:lpstr>
      <vt:lpstr>The Reciprocal Act Pension Systems</vt:lpstr>
      <vt:lpstr>How Does the Reciprocal Act Work?</vt:lpstr>
      <vt:lpstr>Features of Statewide Reciprocity</vt:lpstr>
      <vt:lpstr>Article 3 Police and Article 4 Fire</vt:lpstr>
      <vt:lpstr>Windows</vt:lpstr>
      <vt:lpstr>Article 3 Police Portability: 3-110-d</vt:lpstr>
      <vt:lpstr>Art. 3 Police Portability Example</vt:lpstr>
      <vt:lpstr>Retire then Start Over Somewhere Else</vt:lpstr>
      <vt:lpstr>Articles 5 and 6: CPD and CFD</vt:lpstr>
      <vt:lpstr>Dan’s Transfer Horror Stories</vt:lpstr>
      <vt:lpstr>Dan’s Transfer Horror Stories</vt:lpstr>
      <vt:lpstr>Dan’s Transfer Horror Stories</vt:lpstr>
      <vt:lpstr>Future Legislative Initiatives</vt:lpstr>
      <vt:lpstr>Wrap Up</vt:lpstr>
      <vt:lpstr>Questions?</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Topics in  Illinois Public Pensions</dc:title>
  <dc:creator>Ryan, Suzanne</dc:creator>
  <cp:lastModifiedBy>Dan Ryan</cp:lastModifiedBy>
  <cp:revision>11</cp:revision>
  <cp:lastPrinted>2025-10-07T15:05:19Z</cp:lastPrinted>
  <dcterms:created xsi:type="dcterms:W3CDTF">2017-03-19T17:11:34Z</dcterms:created>
  <dcterms:modified xsi:type="dcterms:W3CDTF">2025-12-03T17:10:49Z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0x01010073D58929549EF34AAD60961C9EDBC9C9</vt:lpwstr>
  </property>
  <property fmtid="{D5CDD505-2E9C-101B-9397-08002B2CF9AE}" pid="3" name="MediaServiceImageTags">
    <vt:lpwstr/>
  </property>
</Properties>
</file>