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28"/>
  </p:notesMasterIdLst>
  <p:handoutMasterIdLst>
    <p:handoutMasterId r:id="rId29"/>
  </p:handoutMasterIdLst>
  <p:sldIdLst>
    <p:sldId id="356" r:id="rId5"/>
    <p:sldId id="449" r:id="rId6"/>
    <p:sldId id="435" r:id="rId7"/>
    <p:sldId id="459" r:id="rId8"/>
    <p:sldId id="458" r:id="rId9"/>
    <p:sldId id="443" r:id="rId10"/>
    <p:sldId id="362" r:id="rId11"/>
    <p:sldId id="460" r:id="rId12"/>
    <p:sldId id="447" r:id="rId13"/>
    <p:sldId id="440" r:id="rId14"/>
    <p:sldId id="413" r:id="rId15"/>
    <p:sldId id="462" r:id="rId16"/>
    <p:sldId id="423" r:id="rId17"/>
    <p:sldId id="424" r:id="rId18"/>
    <p:sldId id="425" r:id="rId19"/>
    <p:sldId id="452" r:id="rId20"/>
    <p:sldId id="333" r:id="rId21"/>
    <p:sldId id="468" r:id="rId22"/>
    <p:sldId id="429" r:id="rId23"/>
    <p:sldId id="450" r:id="rId24"/>
    <p:sldId id="451" r:id="rId25"/>
    <p:sldId id="430" r:id="rId26"/>
    <p:sldId id="393"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iel Ryan" initials="DR" lastIdx="14" clrIdx="0">
    <p:extLst>
      <p:ext uri="{19B8F6BF-5375-455C-9EA6-DF929625EA0E}">
        <p15:presenceInfo xmlns:p15="http://schemas.microsoft.com/office/powerpoint/2012/main" userId="9bcdd7a566cfdedc" providerId="Windows Live"/>
      </p:ext>
    </p:extLst>
  </p:cmAuthor>
  <p:cmAuthor id="2" name="Dan Ryan" initials="DR" lastIdx="1" clrIdx="1">
    <p:extLst>
      <p:ext uri="{19B8F6BF-5375-455C-9EA6-DF929625EA0E}">
        <p15:presenceInfo xmlns:p15="http://schemas.microsoft.com/office/powerpoint/2012/main" userId="S::dan.ryan@ippfa.org::0b511b2e-c98f-4f95-87ad-bf12179bbf8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0000"/>
    <a:srgbClr val="5A1C25"/>
    <a:srgbClr val="000E2A"/>
    <a:srgbClr val="2F7D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99" autoAdjust="0"/>
    <p:restoredTop sz="94660"/>
  </p:normalViewPr>
  <p:slideViewPr>
    <p:cSldViewPr snapToGrid="0">
      <p:cViewPr varScale="1">
        <p:scale>
          <a:sx n="113" d="100"/>
          <a:sy n="113" d="100"/>
        </p:scale>
        <p:origin x="158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B01E45EB-9A6A-40E9-8F3D-5D47833AF6A2}" type="datetimeFigureOut">
              <a:rPr lang="en-US" smtClean="0"/>
              <a:t>12/3/2025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A065CE6-1E2E-4751-9645-4FF2C52508B9}" type="slidenum">
              <a:rPr lang="en-US" smtClean="0"/>
              <a:t>‹#›</a:t>
            </a:fld>
            <a:endParaRPr lang="en-US"/>
          </a:p>
        </p:txBody>
      </p:sp>
    </p:spTree>
    <p:extLst>
      <p:ext uri="{BB962C8B-B14F-4D97-AF65-F5344CB8AC3E}">
        <p14:creationId xmlns:p14="http://schemas.microsoft.com/office/powerpoint/2010/main" val="741414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179EB61-58B9-4760-944D-7211D37938DD}" type="datetimeFigureOut">
              <a:rPr lang="en-US" smtClean="0"/>
              <a:t>12/3/2025</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7F4CC08-EA86-4CA2-9BCC-AF07A49913AB}" type="slidenum">
              <a:rPr lang="en-US" smtClean="0"/>
              <a:t>‹#›</a:t>
            </a:fld>
            <a:endParaRPr lang="en-US" dirty="0"/>
          </a:p>
        </p:txBody>
      </p:sp>
    </p:spTree>
    <p:extLst>
      <p:ext uri="{BB962C8B-B14F-4D97-AF65-F5344CB8AC3E}">
        <p14:creationId xmlns:p14="http://schemas.microsoft.com/office/powerpoint/2010/main" val="4240712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7B476D5-081F-483A-868D-9D0D0FB1F485}" type="datetime1">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745C4C-F265-4142-AF32-45B84E31CD75}" type="slidenum">
              <a:rPr lang="en-US" smtClean="0"/>
              <a:t>‹#›</a:t>
            </a:fld>
            <a:endParaRPr lang="en-US" dirty="0"/>
          </a:p>
        </p:txBody>
      </p:sp>
    </p:spTree>
    <p:extLst>
      <p:ext uri="{BB962C8B-B14F-4D97-AF65-F5344CB8AC3E}">
        <p14:creationId xmlns:p14="http://schemas.microsoft.com/office/powerpoint/2010/main" val="1589483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A34A2-BA01-4B4A-87BA-5EBD3FFE8DCD}" type="datetime1">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745C4C-F265-4142-AF32-45B84E31CD75}" type="slidenum">
              <a:rPr lang="en-US" smtClean="0"/>
              <a:t>‹#›</a:t>
            </a:fld>
            <a:endParaRPr lang="en-US" dirty="0"/>
          </a:p>
        </p:txBody>
      </p:sp>
    </p:spTree>
    <p:extLst>
      <p:ext uri="{BB962C8B-B14F-4D97-AF65-F5344CB8AC3E}">
        <p14:creationId xmlns:p14="http://schemas.microsoft.com/office/powerpoint/2010/main" val="2875733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D18646-8555-4830-A946-CFAF11514771}" type="datetime1">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745C4C-F265-4142-AF32-45B84E31CD75}" type="slidenum">
              <a:rPr lang="en-US" smtClean="0"/>
              <a:t>‹#›</a:t>
            </a:fld>
            <a:endParaRPr lang="en-US" dirty="0"/>
          </a:p>
        </p:txBody>
      </p:sp>
    </p:spTree>
    <p:extLst>
      <p:ext uri="{BB962C8B-B14F-4D97-AF65-F5344CB8AC3E}">
        <p14:creationId xmlns:p14="http://schemas.microsoft.com/office/powerpoint/2010/main" val="1298124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A2F1586-F997-44F0-8A39-A58C1DF1CF6D}" type="datetime1">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745C4C-F265-4142-AF32-45B84E31CD75}" type="slidenum">
              <a:rPr lang="en-US" smtClean="0"/>
              <a:t>‹#›</a:t>
            </a:fld>
            <a:endParaRPr lang="en-US" dirty="0"/>
          </a:p>
        </p:txBody>
      </p:sp>
      <p:cxnSp>
        <p:nvCxnSpPr>
          <p:cNvPr id="7" name="Straight Connector 6"/>
          <p:cNvCxnSpPr/>
          <p:nvPr userDrawn="1"/>
        </p:nvCxnSpPr>
        <p:spPr>
          <a:xfrm>
            <a:off x="628650" y="1154091"/>
            <a:ext cx="7886700" cy="0"/>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1764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normAutofit/>
          </a:bodyPr>
          <a:lstStyle>
            <a:lvl1pPr>
              <a:defRPr sz="3600"/>
            </a:lvl1pPr>
          </a:lstStyle>
          <a:p>
            <a:r>
              <a:rPr lang="en-US" dirty="0"/>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A877C4-DF93-440D-A7C6-66FDEAD7C283}" type="datetime1">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745C4C-F265-4142-AF32-45B84E31CD75}" type="slidenum">
              <a:rPr lang="en-US" smtClean="0"/>
              <a:t>‹#›</a:t>
            </a:fld>
            <a:endParaRPr lang="en-US" dirty="0"/>
          </a:p>
        </p:txBody>
      </p:sp>
      <p:cxnSp>
        <p:nvCxnSpPr>
          <p:cNvPr id="7" name="Straight Connector 6"/>
          <p:cNvCxnSpPr/>
          <p:nvPr userDrawn="1"/>
        </p:nvCxnSpPr>
        <p:spPr>
          <a:xfrm>
            <a:off x="628650" y="4554254"/>
            <a:ext cx="7886700" cy="0"/>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4958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B1D3F1-A7EE-46DD-A52C-BB009AB17420}" type="datetime1">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B745C4C-F265-4142-AF32-45B84E31CD75}" type="slidenum">
              <a:rPr lang="en-US" smtClean="0"/>
              <a:t>‹#›</a:t>
            </a:fld>
            <a:endParaRPr lang="en-US" dirty="0"/>
          </a:p>
        </p:txBody>
      </p:sp>
      <p:cxnSp>
        <p:nvCxnSpPr>
          <p:cNvPr id="8" name="Straight Connector 7"/>
          <p:cNvCxnSpPr/>
          <p:nvPr userDrawn="1"/>
        </p:nvCxnSpPr>
        <p:spPr>
          <a:xfrm>
            <a:off x="628650" y="1154091"/>
            <a:ext cx="7886700" cy="0"/>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8774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dirty="0"/>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7B8EC1-B6D1-4ECE-A59B-16004E569C03}" type="datetime1">
              <a:rPr lang="en-US" smtClean="0"/>
              <a:t>12/3/2025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B745C4C-F265-4142-AF32-45B84E31CD75}" type="slidenum">
              <a:rPr lang="en-US" smtClean="0"/>
              <a:t>‹#›</a:t>
            </a:fld>
            <a:endParaRPr lang="en-US" dirty="0"/>
          </a:p>
        </p:txBody>
      </p:sp>
    </p:spTree>
    <p:extLst>
      <p:ext uri="{BB962C8B-B14F-4D97-AF65-F5344CB8AC3E}">
        <p14:creationId xmlns:p14="http://schemas.microsoft.com/office/powerpoint/2010/main" val="7116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E4DCB4-4DA4-4E78-BBAB-A5F820F1FDFE}" type="datetime1">
              <a:rPr lang="en-US" smtClean="0"/>
              <a:t>12/3/2025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B745C4C-F265-4142-AF32-45B84E31CD75}" type="slidenum">
              <a:rPr lang="en-US" smtClean="0"/>
              <a:t>‹#›</a:t>
            </a:fld>
            <a:endParaRPr lang="en-US" dirty="0"/>
          </a:p>
        </p:txBody>
      </p:sp>
      <p:cxnSp>
        <p:nvCxnSpPr>
          <p:cNvPr id="6" name="Straight Connector 5"/>
          <p:cNvCxnSpPr/>
          <p:nvPr userDrawn="1"/>
        </p:nvCxnSpPr>
        <p:spPr>
          <a:xfrm>
            <a:off x="628650" y="1154091"/>
            <a:ext cx="7886700" cy="0"/>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473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427D52-AED1-4FB9-B13B-56003BA05C07}" type="datetime1">
              <a:rPr lang="en-US" smtClean="0"/>
              <a:t>12/3/2025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B745C4C-F265-4142-AF32-45B84E31CD75}" type="slidenum">
              <a:rPr lang="en-US" smtClean="0"/>
              <a:t>‹#›</a:t>
            </a:fld>
            <a:endParaRPr lang="en-US" dirty="0"/>
          </a:p>
        </p:txBody>
      </p:sp>
      <p:cxnSp>
        <p:nvCxnSpPr>
          <p:cNvPr id="5" name="Straight Connector 4"/>
          <p:cNvCxnSpPr/>
          <p:nvPr userDrawn="1"/>
        </p:nvCxnSpPr>
        <p:spPr>
          <a:xfrm>
            <a:off x="628650" y="1154091"/>
            <a:ext cx="7886700" cy="0"/>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2422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3F8116-CA49-4206-B8AD-BF5DFDB9E8AE}" type="datetime1">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B745C4C-F265-4142-AF32-45B84E31CD75}" type="slidenum">
              <a:rPr lang="en-US" smtClean="0"/>
              <a:t>‹#›</a:t>
            </a:fld>
            <a:endParaRPr lang="en-US" dirty="0"/>
          </a:p>
        </p:txBody>
      </p:sp>
      <p:cxnSp>
        <p:nvCxnSpPr>
          <p:cNvPr id="8" name="Straight Connector 7"/>
          <p:cNvCxnSpPr/>
          <p:nvPr userDrawn="1"/>
        </p:nvCxnSpPr>
        <p:spPr>
          <a:xfrm>
            <a:off x="628650" y="1154091"/>
            <a:ext cx="7886700" cy="0"/>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4928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40CF8D-4BAB-4520-BDC0-3B7706C379D6}" type="datetime1">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B745C4C-F265-4142-AF32-45B84E31CD75}" type="slidenum">
              <a:rPr lang="en-US" smtClean="0"/>
              <a:t>‹#›</a:t>
            </a:fld>
            <a:endParaRPr lang="en-US" dirty="0"/>
          </a:p>
        </p:txBody>
      </p:sp>
      <p:cxnSp>
        <p:nvCxnSpPr>
          <p:cNvPr id="8" name="Straight Connector 7"/>
          <p:cNvCxnSpPr/>
          <p:nvPr userDrawn="1"/>
        </p:nvCxnSpPr>
        <p:spPr>
          <a:xfrm>
            <a:off x="628650" y="1154091"/>
            <a:ext cx="7886700" cy="0"/>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4039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76938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81ECCA-D4B9-4617-8ED6-56AD675CE248}" type="datetime1">
              <a:rPr lang="en-US" smtClean="0"/>
              <a:t>12/3/2025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CC99BE-8DD3-4324-AFC0-33E27E15A0F3}" type="slidenum">
              <a:rPr lang="en-US" smtClean="0"/>
              <a:pPr/>
              <a:t>‹#›</a:t>
            </a:fld>
            <a:endParaRPr lang="en-US" dirty="0"/>
          </a:p>
        </p:txBody>
      </p:sp>
    </p:spTree>
    <p:extLst>
      <p:ext uri="{BB962C8B-B14F-4D97-AF65-F5344CB8AC3E}">
        <p14:creationId xmlns:p14="http://schemas.microsoft.com/office/powerpoint/2010/main" val="40327704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m/url?sa=i&amp;rct=j&amp;q=&amp;esrc=s&amp;frm=1&amp;source=images&amp;cd=&amp;cad=rja&amp;docid=WphnW2_z1oiFuM&amp;tbnid=63Vv4mReua1YZM:&amp;ved=0CAUQjRw&amp;url=http://www.ibtimes.com/detroit-police-officers-allegedly-robbed-citizens-gunpoint-detroit-police-impersonators-revealed-be&amp;ei=_AGeUoepIJGoqQG7nYCQCQ&amp;bvm=bv.57155469,d.aWc&amp;psig=AFQjCNFbu3uTVwXy5xA6I7cVYCKVBwGLqA&amp;ust=1386173293672924"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www.google.com/url?sa=i&amp;source=images&amp;cd=&amp;cad=rja&amp;docid=A5-uR2oFriBo_M&amp;tbnid=EkSF6t5lD9dHHM:&amp;ved=0CAgQjRwwAA&amp;url=http://www.giantbomb.com/firefighter/3015-5496/games/&amp;ei=xgGeUs-7HuHbyQHWtYD4Ag&amp;psig=AFQjCNEOP-1zYlzVIlyZ1T683B5J0pS1aw&amp;ust=1386173254544440" TargetMode="Externa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Dan.ryan@ippfa.or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5900" y="1248911"/>
            <a:ext cx="7772400" cy="1825023"/>
          </a:xfrm>
        </p:spPr>
        <p:txBody>
          <a:bodyPr>
            <a:normAutofit fontScale="90000"/>
          </a:bodyPr>
          <a:lstStyle/>
          <a:p>
            <a:r>
              <a:rPr lang="en-US" sz="4800" b="1" dirty="0">
                <a:solidFill>
                  <a:srgbClr val="640000"/>
                </a:solidFill>
              </a:rPr>
              <a:t>Social Security and Illinois Police Pensions:</a:t>
            </a:r>
            <a:br>
              <a:rPr lang="en-US" sz="4800" b="1" dirty="0">
                <a:solidFill>
                  <a:srgbClr val="640000"/>
                </a:solidFill>
              </a:rPr>
            </a:br>
            <a:r>
              <a:rPr lang="en-US" sz="4800" b="1" i="1" dirty="0">
                <a:solidFill>
                  <a:srgbClr val="000E2A"/>
                </a:solidFill>
              </a:rPr>
              <a:t>An Update</a:t>
            </a:r>
            <a:endParaRPr lang="en-US" sz="4800" i="1" u="sng" dirty="0">
              <a:solidFill>
                <a:srgbClr val="000E2A"/>
              </a:solidFill>
            </a:endParaRPr>
          </a:p>
        </p:txBody>
      </p:sp>
      <p:sp>
        <p:nvSpPr>
          <p:cNvPr id="3" name="Subtitle 2"/>
          <p:cNvSpPr>
            <a:spLocks noGrp="1"/>
          </p:cNvSpPr>
          <p:nvPr>
            <p:ph type="subTitle" idx="1"/>
          </p:nvPr>
        </p:nvSpPr>
        <p:spPr>
          <a:xfrm>
            <a:off x="1263100" y="3631903"/>
            <a:ext cx="6858000" cy="1655762"/>
          </a:xfrm>
        </p:spPr>
        <p:txBody>
          <a:bodyPr>
            <a:normAutofit/>
          </a:bodyPr>
          <a:lstStyle/>
          <a:p>
            <a:pPr>
              <a:lnSpc>
                <a:spcPct val="100000"/>
              </a:lnSpc>
              <a:spcBef>
                <a:spcPts val="0"/>
              </a:spcBef>
            </a:pPr>
            <a:r>
              <a:rPr lang="en-US" altLang="en-US" sz="3600" b="1" dirty="0">
                <a:solidFill>
                  <a:srgbClr val="5A1C25"/>
                </a:solidFill>
              </a:rPr>
              <a:t>Northwest Police Academy</a:t>
            </a:r>
          </a:p>
          <a:p>
            <a:pPr>
              <a:lnSpc>
                <a:spcPct val="100000"/>
              </a:lnSpc>
              <a:spcBef>
                <a:spcPts val="0"/>
              </a:spcBef>
            </a:pPr>
            <a:r>
              <a:rPr lang="en-US" altLang="en-US" sz="3600" b="1" dirty="0">
                <a:solidFill>
                  <a:srgbClr val="000E2A"/>
                </a:solidFill>
              </a:rPr>
              <a:t>December 2025</a:t>
            </a:r>
            <a:endParaRPr lang="en-US" altLang="en-US" sz="3600" dirty="0">
              <a:solidFill>
                <a:srgbClr val="000E2A"/>
              </a:solidFill>
            </a:endParaRPr>
          </a:p>
        </p:txBody>
      </p:sp>
      <p:sp>
        <p:nvSpPr>
          <p:cNvPr id="4" name="Rectangle 3"/>
          <p:cNvSpPr/>
          <p:nvPr/>
        </p:nvSpPr>
        <p:spPr>
          <a:xfrm>
            <a:off x="452761" y="479394"/>
            <a:ext cx="8256233" cy="596579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2"/>
          <a:stretch>
            <a:fillRect/>
          </a:stretch>
        </p:blipFill>
        <p:spPr>
          <a:xfrm>
            <a:off x="3456829" y="5084803"/>
            <a:ext cx="2248095" cy="701101"/>
          </a:xfrm>
          <a:prstGeom prst="rect">
            <a:avLst/>
          </a:prstGeom>
        </p:spPr>
      </p:pic>
      <p:pic>
        <p:nvPicPr>
          <p:cNvPr id="6" name="Picture 16" descr="https://encrypted-tbn3.gstatic.com/images?q=tbn:ANd9GcTaNGt0L7l2JM-Ht0vsKfgHHOAyErVsffPZBTRQqLjs-uHhi0R9LQ">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134" y="4589755"/>
            <a:ext cx="1624171" cy="1699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descr="http://t1.gstatic.com/images?q=tbn:ANd9GcS8MtRH3t4ipmCFqAcQWHGHwzBMgJBNwFX7357gCI7AsddogcKB">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67447" y="4593980"/>
            <a:ext cx="1710853" cy="16949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32667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0B3DD8-45FA-CA25-FDF7-84B0BFAD6533}"/>
            </a:ext>
          </a:extLst>
        </p:cNvPr>
        <p:cNvGrpSpPr/>
        <p:nvPr/>
      </p:nvGrpSpPr>
      <p:grpSpPr>
        <a:xfrm>
          <a:off x="0" y="0"/>
          <a:ext cx="0" cy="0"/>
          <a:chOff x="0" y="0"/>
          <a:chExt cx="0" cy="0"/>
        </a:xfrm>
      </p:grpSpPr>
      <p:sp>
        <p:nvSpPr>
          <p:cNvPr id="115714" name="Rectangle 2">
            <a:extLst>
              <a:ext uri="{FF2B5EF4-FFF2-40B4-BE49-F238E27FC236}">
                <a16:creationId xmlns:a16="http://schemas.microsoft.com/office/drawing/2014/main" id="{3629B726-620D-6776-A3F4-A6115BF4FC20}"/>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dirty="0"/>
              <a:t>No more Windfall Elimination Provision</a:t>
            </a:r>
          </a:p>
        </p:txBody>
      </p:sp>
      <p:sp>
        <p:nvSpPr>
          <p:cNvPr id="32771" name="Rectangle 3">
            <a:extLst>
              <a:ext uri="{FF2B5EF4-FFF2-40B4-BE49-F238E27FC236}">
                <a16:creationId xmlns:a16="http://schemas.microsoft.com/office/drawing/2014/main" id="{7C2E5B71-0C44-E262-56AE-7B68E9BE6950}"/>
              </a:ext>
            </a:extLst>
          </p:cNvPr>
          <p:cNvSpPr>
            <a:spLocks noGrp="1" noChangeArrowheads="1"/>
          </p:cNvSpPr>
          <p:nvPr>
            <p:ph idx="1"/>
          </p:nvPr>
        </p:nvSpPr>
        <p:spPr>
          <a:xfrm>
            <a:off x="628650" y="1569760"/>
            <a:ext cx="7886700" cy="4351338"/>
          </a:xfrm>
        </p:spPr>
        <p:txBody>
          <a:bodyPr>
            <a:normAutofit fontScale="92500"/>
          </a:bodyPr>
          <a:lstStyle/>
          <a:p>
            <a:pPr marL="0" indent="0" eaLnBrk="1" hangingPunct="1">
              <a:buNone/>
              <a:defRPr/>
            </a:pPr>
            <a:r>
              <a:rPr lang="en-US" b="0" dirty="0">
                <a:solidFill>
                  <a:schemeClr val="tx2"/>
                </a:solidFill>
                <a:latin typeface="+mn-lt"/>
              </a:rPr>
              <a:t>The</a:t>
            </a:r>
            <a:r>
              <a:rPr lang="en-US" dirty="0">
                <a:solidFill>
                  <a:schemeClr val="tx2"/>
                </a:solidFill>
                <a:latin typeface="+mn-lt"/>
              </a:rPr>
              <a:t> </a:t>
            </a:r>
            <a:r>
              <a:rPr lang="en-US" dirty="0">
                <a:solidFill>
                  <a:srgbClr val="640000"/>
                </a:solidFill>
              </a:rPr>
              <a:t>Windfall Elimination Provision</a:t>
            </a:r>
            <a:r>
              <a:rPr lang="en-US" b="0" dirty="0">
                <a:solidFill>
                  <a:srgbClr val="640000"/>
                </a:solidFill>
                <a:latin typeface="+mn-lt"/>
              </a:rPr>
              <a:t> (WEP) </a:t>
            </a:r>
            <a:r>
              <a:rPr lang="en-US" b="0" dirty="0">
                <a:solidFill>
                  <a:schemeClr val="bg2">
                    <a:lumMod val="25000"/>
                  </a:schemeClr>
                </a:solidFill>
                <a:latin typeface="+mn-lt"/>
              </a:rPr>
              <a:t>that previously impacted the benefit that non-participating public employees would receive from his or her own </a:t>
            </a:r>
            <a:r>
              <a:rPr lang="en-US" dirty="0">
                <a:solidFill>
                  <a:schemeClr val="bg2">
                    <a:lumMod val="25000"/>
                  </a:schemeClr>
                </a:solidFill>
              </a:rPr>
              <a:t>Social Security earnings record:</a:t>
            </a:r>
          </a:p>
          <a:p>
            <a:pPr marL="0" indent="0" eaLnBrk="1" hangingPunct="1">
              <a:buNone/>
              <a:defRPr/>
            </a:pPr>
            <a:endParaRPr lang="en-US" sz="1600" dirty="0">
              <a:solidFill>
                <a:schemeClr val="bg2">
                  <a:lumMod val="25000"/>
                </a:schemeClr>
              </a:solidFill>
              <a:latin typeface="+mn-lt"/>
            </a:endParaRPr>
          </a:p>
          <a:p>
            <a:pPr marL="0" indent="0" algn="ctr" eaLnBrk="1" hangingPunct="1">
              <a:buNone/>
              <a:defRPr/>
            </a:pPr>
            <a:r>
              <a:rPr lang="en-US" b="1" dirty="0">
                <a:solidFill>
                  <a:schemeClr val="bg2">
                    <a:lumMod val="25000"/>
                  </a:schemeClr>
                </a:solidFill>
                <a:latin typeface="+mn-lt"/>
              </a:rPr>
              <a:t> </a:t>
            </a:r>
            <a:r>
              <a:rPr lang="en-US" sz="3200" b="1" dirty="0">
                <a:solidFill>
                  <a:srgbClr val="640000"/>
                </a:solidFill>
                <a:latin typeface="+mn-lt"/>
              </a:rPr>
              <a:t>REPEALED</a:t>
            </a:r>
            <a:endParaRPr lang="en-US" sz="3200" b="1" dirty="0">
              <a:solidFill>
                <a:schemeClr val="bg2">
                  <a:lumMod val="10000"/>
                </a:schemeClr>
              </a:solidFill>
              <a:latin typeface="+mn-lt"/>
            </a:endParaRPr>
          </a:p>
          <a:p>
            <a:pPr marL="0" indent="0" eaLnBrk="1" hangingPunct="1">
              <a:buNone/>
              <a:defRPr/>
            </a:pPr>
            <a:r>
              <a:rPr lang="en-US" dirty="0">
                <a:solidFill>
                  <a:schemeClr val="tx2">
                    <a:lumMod val="75000"/>
                  </a:schemeClr>
                </a:solidFill>
              </a:rPr>
              <a:t>You are entitled to the calculation of your Social Security benefit from your earnings record using the same formula as the private-sector workforce.</a:t>
            </a:r>
          </a:p>
          <a:p>
            <a:pPr marL="0" indent="0" eaLnBrk="1" hangingPunct="1">
              <a:buNone/>
              <a:defRPr/>
            </a:pPr>
            <a:endParaRPr lang="en-US" dirty="0">
              <a:solidFill>
                <a:srgbClr val="640000"/>
              </a:solidFill>
              <a:latin typeface="+mn-lt"/>
            </a:endParaRPr>
          </a:p>
        </p:txBody>
      </p:sp>
      <p:sp>
        <p:nvSpPr>
          <p:cNvPr id="32772" name="Slide Number Placeholder 5">
            <a:extLst>
              <a:ext uri="{FF2B5EF4-FFF2-40B4-BE49-F238E27FC236}">
                <a16:creationId xmlns:a16="http://schemas.microsoft.com/office/drawing/2014/main" id="{2800836E-FBA1-4772-88A7-22D55EAC5AD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buClr>
                <a:schemeClr val="accent1"/>
              </a:buClr>
              <a:buSzPct val="80000"/>
              <a:buFont typeface="Wingdings 2" panose="05020102010507070707" pitchFamily="18" charset="2"/>
              <a:buChar char=""/>
              <a:defRPr sz="32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8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buChar char="▪"/>
              <a:defRPr sz="24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buChar char="▪"/>
              <a:defRPr sz="2000">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9pPr>
          </a:lstStyle>
          <a:p>
            <a:pPr>
              <a:buClrTx/>
              <a:buSzTx/>
              <a:buFontTx/>
              <a:buNone/>
            </a:pPr>
            <a:fld id="{E742868D-E224-4A21-A594-F7D23CF3B21E}" type="slidenum">
              <a:rPr lang="en-US" altLang="en-US" sz="1200" smtClean="0">
                <a:latin typeface="Arial" panose="020B0604020202020204" pitchFamily="34" charset="0"/>
              </a:rPr>
              <a:pPr>
                <a:buClrTx/>
                <a:buSzTx/>
                <a:buFontTx/>
                <a:buNone/>
              </a:pPr>
              <a:t>10</a:t>
            </a:fld>
            <a:endParaRPr lang="en-US" altLang="en-US" sz="1200" dirty="0">
              <a:latin typeface="Arial" panose="020B0604020202020204" pitchFamily="34" charset="0"/>
            </a:endParaRPr>
          </a:p>
        </p:txBody>
      </p:sp>
    </p:spTree>
    <p:extLst>
      <p:ext uri="{BB962C8B-B14F-4D97-AF65-F5344CB8AC3E}">
        <p14:creationId xmlns:p14="http://schemas.microsoft.com/office/powerpoint/2010/main" val="2762676980"/>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D94F2-3218-06B3-1879-4ED6E97768EB}"/>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F313E6CD-1795-F6DB-3DF2-3A5FB1DC3F24}"/>
              </a:ext>
            </a:extLst>
          </p:cNvPr>
          <p:cNvSpPr>
            <a:spLocks noGrp="1" noChangeArrowheads="1"/>
          </p:cNvSpPr>
          <p:nvPr>
            <p:ph type="title"/>
          </p:nvPr>
        </p:nvSpPr>
        <p:spPr>
          <a:xfrm>
            <a:off x="685800" y="152400"/>
            <a:ext cx="7772400" cy="1143000"/>
          </a:xfrm>
        </p:spPr>
        <p:txBody>
          <a:bodyPr>
            <a:normAutofit/>
          </a:bodyPr>
          <a:lstStyle/>
          <a:p>
            <a:pPr eaLnBrk="1" fontAlgn="auto" hangingPunct="1">
              <a:spcAft>
                <a:spcPts val="0"/>
              </a:spcAft>
              <a:defRPr/>
            </a:pPr>
            <a:r>
              <a:rPr lang="en-US" dirty="0"/>
              <a:t>How Much Social Security Will You Receive?</a:t>
            </a:r>
            <a:endParaRPr lang="en-US" sz="3200" dirty="0"/>
          </a:p>
        </p:txBody>
      </p:sp>
      <p:sp>
        <p:nvSpPr>
          <p:cNvPr id="35843" name="Slide Number Placeholder 4">
            <a:extLst>
              <a:ext uri="{FF2B5EF4-FFF2-40B4-BE49-F238E27FC236}">
                <a16:creationId xmlns:a16="http://schemas.microsoft.com/office/drawing/2014/main" id="{391D0569-C90A-0B2E-0823-25CA45E4727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buClr>
                <a:schemeClr val="accent1"/>
              </a:buClr>
              <a:buSzPct val="80000"/>
              <a:buFont typeface="Wingdings 2" panose="05020102010507070707" pitchFamily="18" charset="2"/>
              <a:buChar char=""/>
              <a:defRPr sz="32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8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buChar char="▪"/>
              <a:defRPr sz="24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buChar char="▪"/>
              <a:defRPr sz="2000">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9pPr>
          </a:lstStyle>
          <a:p>
            <a:pPr>
              <a:buClrTx/>
              <a:buSzTx/>
              <a:buFontTx/>
              <a:buNone/>
            </a:pPr>
            <a:fld id="{90E59D42-0C7D-4BC0-B0FB-BEEAC4EC768E}" type="slidenum">
              <a:rPr lang="en-US" altLang="en-US" sz="1200" smtClean="0">
                <a:latin typeface="Arial" panose="020B0604020202020204" pitchFamily="34" charset="0"/>
              </a:rPr>
              <a:pPr>
                <a:buClrTx/>
                <a:buSzTx/>
                <a:buFontTx/>
                <a:buNone/>
              </a:pPr>
              <a:t>11</a:t>
            </a:fld>
            <a:endParaRPr lang="en-US" altLang="en-US" sz="1200" dirty="0">
              <a:latin typeface="Arial" panose="020B0604020202020204" pitchFamily="34" charset="0"/>
            </a:endParaRPr>
          </a:p>
        </p:txBody>
      </p:sp>
      <p:sp>
        <p:nvSpPr>
          <p:cNvPr id="29700" name="Text Box 3">
            <a:extLst>
              <a:ext uri="{FF2B5EF4-FFF2-40B4-BE49-F238E27FC236}">
                <a16:creationId xmlns:a16="http://schemas.microsoft.com/office/drawing/2014/main" id="{BB5AC2E7-171F-711D-D1EA-13E113042E9A}"/>
              </a:ext>
            </a:extLst>
          </p:cNvPr>
          <p:cNvSpPr txBox="1">
            <a:spLocks noChangeArrowheads="1"/>
          </p:cNvSpPr>
          <p:nvPr/>
        </p:nvSpPr>
        <p:spPr bwMode="auto">
          <a:xfrm>
            <a:off x="603589" y="1560252"/>
            <a:ext cx="7936822"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200" b="1">
                <a:solidFill>
                  <a:schemeClr val="tx1"/>
                </a:solidFill>
                <a:latin typeface="Arial" charset="0"/>
              </a:defRPr>
            </a:lvl1pPr>
            <a:lvl2pPr marL="742950" indent="-285750" eaLnBrk="0" hangingPunct="0">
              <a:defRPr sz="3200" b="1">
                <a:solidFill>
                  <a:schemeClr val="tx1"/>
                </a:solidFill>
                <a:latin typeface="Arial" charset="0"/>
              </a:defRPr>
            </a:lvl2pPr>
            <a:lvl3pPr marL="1143000" indent="-228600" eaLnBrk="0" hangingPunct="0">
              <a:defRPr sz="3200" b="1">
                <a:solidFill>
                  <a:schemeClr val="tx1"/>
                </a:solidFill>
                <a:latin typeface="Arial" charset="0"/>
              </a:defRPr>
            </a:lvl3pPr>
            <a:lvl4pPr marL="1600200" indent="-228600" eaLnBrk="0" hangingPunct="0">
              <a:defRPr sz="3200" b="1">
                <a:solidFill>
                  <a:schemeClr val="tx1"/>
                </a:solidFill>
                <a:latin typeface="Arial" charset="0"/>
              </a:defRPr>
            </a:lvl4pPr>
            <a:lvl5pPr marL="2057400" indent="-228600" eaLnBrk="0" hangingPunct="0">
              <a:defRPr sz="3200" b="1">
                <a:solidFill>
                  <a:schemeClr val="tx1"/>
                </a:solidFill>
                <a:latin typeface="Arial" charset="0"/>
              </a:defRPr>
            </a:lvl5pPr>
            <a:lvl6pPr marL="2514600" indent="-228600" eaLnBrk="0" fontAlgn="base" hangingPunct="0">
              <a:spcBef>
                <a:spcPct val="0"/>
              </a:spcBef>
              <a:spcAft>
                <a:spcPct val="0"/>
              </a:spcAft>
              <a:defRPr sz="3200" b="1">
                <a:solidFill>
                  <a:schemeClr val="tx1"/>
                </a:solidFill>
                <a:latin typeface="Arial" charset="0"/>
              </a:defRPr>
            </a:lvl6pPr>
            <a:lvl7pPr marL="2971800" indent="-228600" eaLnBrk="0" fontAlgn="base" hangingPunct="0">
              <a:spcBef>
                <a:spcPct val="0"/>
              </a:spcBef>
              <a:spcAft>
                <a:spcPct val="0"/>
              </a:spcAft>
              <a:defRPr sz="3200" b="1">
                <a:solidFill>
                  <a:schemeClr val="tx1"/>
                </a:solidFill>
                <a:latin typeface="Arial" charset="0"/>
              </a:defRPr>
            </a:lvl7pPr>
            <a:lvl8pPr marL="3429000" indent="-228600" eaLnBrk="0" fontAlgn="base" hangingPunct="0">
              <a:spcBef>
                <a:spcPct val="0"/>
              </a:spcBef>
              <a:spcAft>
                <a:spcPct val="0"/>
              </a:spcAft>
              <a:defRPr sz="3200" b="1">
                <a:solidFill>
                  <a:schemeClr val="tx1"/>
                </a:solidFill>
                <a:latin typeface="Arial" charset="0"/>
              </a:defRPr>
            </a:lvl8pPr>
            <a:lvl9pPr marL="3886200" indent="-228600" eaLnBrk="0" fontAlgn="base" hangingPunct="0">
              <a:spcBef>
                <a:spcPct val="0"/>
              </a:spcBef>
              <a:spcAft>
                <a:spcPct val="0"/>
              </a:spcAft>
              <a:defRPr sz="3200" b="1">
                <a:solidFill>
                  <a:schemeClr val="tx1"/>
                </a:solidFill>
                <a:latin typeface="Arial" charset="0"/>
              </a:defRPr>
            </a:lvl9pPr>
          </a:lstStyle>
          <a:p>
            <a:pPr eaLnBrk="1" hangingPunct="1">
              <a:defRPr/>
            </a:pPr>
            <a:r>
              <a:rPr lang="en-US" sz="2800" b="0" u="sng" dirty="0">
                <a:solidFill>
                  <a:srgbClr val="640000"/>
                </a:solidFill>
                <a:latin typeface="+mn-lt"/>
              </a:rPr>
              <a:t>Best Approach:</a:t>
            </a:r>
            <a:r>
              <a:rPr lang="en-US" sz="2800" b="0" dirty="0">
                <a:solidFill>
                  <a:srgbClr val="640000"/>
                </a:solidFill>
                <a:latin typeface="+mn-lt"/>
              </a:rPr>
              <a:t> </a:t>
            </a:r>
            <a:r>
              <a:rPr lang="en-US" sz="2800" b="0" dirty="0">
                <a:solidFill>
                  <a:srgbClr val="000E2A"/>
                </a:solidFill>
                <a:latin typeface="+mn-lt"/>
              </a:rPr>
              <a:t>Go to ssa.gov and register an account.  </a:t>
            </a:r>
          </a:p>
          <a:p>
            <a:pPr eaLnBrk="1" hangingPunct="1">
              <a:defRPr/>
            </a:pPr>
            <a:endParaRPr lang="en-US" sz="2800" b="0" dirty="0">
              <a:solidFill>
                <a:srgbClr val="000E2A"/>
              </a:solidFill>
              <a:latin typeface="+mn-lt"/>
            </a:endParaRPr>
          </a:p>
          <a:p>
            <a:pPr eaLnBrk="1" hangingPunct="1">
              <a:defRPr/>
            </a:pPr>
            <a:r>
              <a:rPr lang="en-US" sz="2800" b="0" dirty="0">
                <a:solidFill>
                  <a:srgbClr val="000E2A"/>
                </a:solidFill>
                <a:latin typeface="+mn-lt"/>
              </a:rPr>
              <a:t>From there, you can see your Social Security earnings record and use their tools to estimate your future benefits.  Note: they may still try to drive you towards a special </a:t>
            </a:r>
            <a:r>
              <a:rPr lang="en-US" sz="2800" b="0" dirty="0">
                <a:solidFill>
                  <a:srgbClr val="640000"/>
                </a:solidFill>
                <a:latin typeface="+mn-lt"/>
              </a:rPr>
              <a:t>WEP Calculator </a:t>
            </a:r>
            <a:r>
              <a:rPr lang="en-US" sz="2800" b="0" dirty="0">
                <a:solidFill>
                  <a:srgbClr val="000E2A"/>
                </a:solidFill>
                <a:latin typeface="+mn-lt"/>
              </a:rPr>
              <a:t>for public employees.  Ignore that!</a:t>
            </a:r>
          </a:p>
          <a:p>
            <a:pPr eaLnBrk="1" hangingPunct="1">
              <a:defRPr/>
            </a:pPr>
            <a:endParaRPr lang="en-US" sz="2800" b="0" dirty="0">
              <a:solidFill>
                <a:srgbClr val="000E2A"/>
              </a:solidFill>
              <a:latin typeface="+mn-lt"/>
            </a:endParaRPr>
          </a:p>
          <a:p>
            <a:pPr eaLnBrk="1" hangingPunct="1">
              <a:defRPr/>
            </a:pPr>
            <a:r>
              <a:rPr lang="en-US" sz="2800" dirty="0">
                <a:solidFill>
                  <a:srgbClr val="640000"/>
                </a:solidFill>
                <a:latin typeface="+mn-lt"/>
              </a:rPr>
              <a:t>………</a:t>
            </a:r>
            <a:r>
              <a:rPr lang="en-US" sz="2800" b="0" dirty="0">
                <a:solidFill>
                  <a:srgbClr val="640000"/>
                </a:solidFill>
                <a:latin typeface="+mn-lt"/>
              </a:rPr>
              <a:t>Next up</a:t>
            </a:r>
            <a:r>
              <a:rPr lang="en-US" sz="2800" b="0" dirty="0">
                <a:solidFill>
                  <a:srgbClr val="000E2A"/>
                </a:solidFill>
                <a:latin typeface="+mn-lt"/>
              </a:rPr>
              <a:t>:</a:t>
            </a:r>
            <a:r>
              <a:rPr lang="en-US" sz="2800" b="0" dirty="0">
                <a:solidFill>
                  <a:srgbClr val="640000"/>
                </a:solidFill>
                <a:latin typeface="+mn-lt"/>
              </a:rPr>
              <a:t> Spousal Benefits</a:t>
            </a:r>
            <a:endParaRPr lang="en-US" sz="2800" dirty="0">
              <a:solidFill>
                <a:srgbClr val="640000"/>
              </a:solidFill>
              <a:latin typeface="+mn-lt"/>
            </a:endParaRPr>
          </a:p>
          <a:p>
            <a:pPr eaLnBrk="1" hangingPunct="1">
              <a:defRPr/>
            </a:pPr>
            <a:endParaRPr lang="en-US" sz="2800" b="0" dirty="0">
              <a:solidFill>
                <a:srgbClr val="640000"/>
              </a:solidFill>
              <a:latin typeface="+mn-lt"/>
            </a:endParaRPr>
          </a:p>
          <a:p>
            <a:pPr eaLnBrk="1" hangingPunct="1">
              <a:defRPr/>
            </a:pPr>
            <a:endParaRPr lang="en-US" sz="2800" b="0" dirty="0">
              <a:solidFill>
                <a:srgbClr val="000E2A"/>
              </a:solidFill>
              <a:latin typeface="+mn-lt"/>
            </a:endParaRPr>
          </a:p>
        </p:txBody>
      </p:sp>
    </p:spTree>
    <p:extLst>
      <p:ext uri="{BB962C8B-B14F-4D97-AF65-F5344CB8AC3E}">
        <p14:creationId xmlns:p14="http://schemas.microsoft.com/office/powerpoint/2010/main" val="3816313181"/>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545D80-B8A0-CDD1-9844-3E42593C5885}"/>
            </a:ext>
          </a:extLst>
        </p:cNvPr>
        <p:cNvGrpSpPr/>
        <p:nvPr/>
      </p:nvGrpSpPr>
      <p:grpSpPr>
        <a:xfrm>
          <a:off x="0" y="0"/>
          <a:ext cx="0" cy="0"/>
          <a:chOff x="0" y="0"/>
          <a:chExt cx="0" cy="0"/>
        </a:xfrm>
      </p:grpSpPr>
      <p:sp>
        <p:nvSpPr>
          <p:cNvPr id="65538" name="Rectangle 2">
            <a:extLst>
              <a:ext uri="{FF2B5EF4-FFF2-40B4-BE49-F238E27FC236}">
                <a16:creationId xmlns:a16="http://schemas.microsoft.com/office/drawing/2014/main" id="{CC08C3E3-BF9E-87B3-6599-5F5BE8475960}"/>
              </a:ext>
            </a:extLst>
          </p:cNvPr>
          <p:cNvSpPr>
            <a:spLocks noGrp="1" noChangeArrowheads="1"/>
          </p:cNvSpPr>
          <p:nvPr>
            <p:ph type="title"/>
          </p:nvPr>
        </p:nvSpPr>
        <p:spPr>
          <a:xfrm>
            <a:off x="742950" y="228600"/>
            <a:ext cx="7772400" cy="1143000"/>
          </a:xfrm>
        </p:spPr>
        <p:txBody>
          <a:bodyPr>
            <a:normAutofit/>
          </a:bodyPr>
          <a:lstStyle/>
          <a:p>
            <a:pPr eaLnBrk="1" fontAlgn="auto" hangingPunct="1">
              <a:spcAft>
                <a:spcPts val="0"/>
              </a:spcAft>
              <a:defRPr/>
            </a:pPr>
            <a:r>
              <a:rPr lang="en-US" dirty="0">
                <a:solidFill>
                  <a:srgbClr val="5A1C25"/>
                </a:solidFill>
              </a:rPr>
              <a:t>Spousal Benefits</a:t>
            </a:r>
          </a:p>
        </p:txBody>
      </p:sp>
      <p:sp>
        <p:nvSpPr>
          <p:cNvPr id="35843" name="Slide Number Placeholder 4">
            <a:extLst>
              <a:ext uri="{FF2B5EF4-FFF2-40B4-BE49-F238E27FC236}">
                <a16:creationId xmlns:a16="http://schemas.microsoft.com/office/drawing/2014/main" id="{7AEEF423-736A-6C65-221A-31281BC200D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buClr>
                <a:schemeClr val="accent1"/>
              </a:buClr>
              <a:buSzPct val="80000"/>
              <a:buFont typeface="Wingdings 2" panose="05020102010507070707" pitchFamily="18" charset="2"/>
              <a:buChar char=""/>
              <a:defRPr sz="32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8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buChar char="▪"/>
              <a:defRPr sz="24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buChar char="▪"/>
              <a:defRPr sz="2000">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9pPr>
          </a:lstStyle>
          <a:p>
            <a:pPr>
              <a:buClrTx/>
              <a:buSzTx/>
              <a:buFontTx/>
              <a:buNone/>
            </a:pPr>
            <a:fld id="{90E59D42-0C7D-4BC0-B0FB-BEEAC4EC768E}" type="slidenum">
              <a:rPr lang="en-US" altLang="en-US" sz="1200" smtClean="0">
                <a:latin typeface="Arial" panose="020B0604020202020204" pitchFamily="34" charset="0"/>
              </a:rPr>
              <a:pPr>
                <a:buClrTx/>
                <a:buSzTx/>
                <a:buFontTx/>
                <a:buNone/>
              </a:pPr>
              <a:t>12</a:t>
            </a:fld>
            <a:endParaRPr lang="en-US" altLang="en-US" sz="1200" dirty="0">
              <a:latin typeface="Arial" panose="020B0604020202020204" pitchFamily="34" charset="0"/>
            </a:endParaRPr>
          </a:p>
        </p:txBody>
      </p:sp>
      <p:sp>
        <p:nvSpPr>
          <p:cNvPr id="29700" name="Text Box 3">
            <a:extLst>
              <a:ext uri="{FF2B5EF4-FFF2-40B4-BE49-F238E27FC236}">
                <a16:creationId xmlns:a16="http://schemas.microsoft.com/office/drawing/2014/main" id="{A24344AD-D696-2C0E-CA2B-4C3DA745A341}"/>
              </a:ext>
            </a:extLst>
          </p:cNvPr>
          <p:cNvSpPr txBox="1">
            <a:spLocks noChangeArrowheads="1"/>
          </p:cNvSpPr>
          <p:nvPr/>
        </p:nvSpPr>
        <p:spPr bwMode="auto">
          <a:xfrm>
            <a:off x="603589" y="1560252"/>
            <a:ext cx="7936822" cy="449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200" b="1">
                <a:solidFill>
                  <a:schemeClr val="tx1"/>
                </a:solidFill>
                <a:latin typeface="Arial" charset="0"/>
              </a:defRPr>
            </a:lvl1pPr>
            <a:lvl2pPr marL="742950" indent="-285750" eaLnBrk="0" hangingPunct="0">
              <a:defRPr sz="3200" b="1">
                <a:solidFill>
                  <a:schemeClr val="tx1"/>
                </a:solidFill>
                <a:latin typeface="Arial" charset="0"/>
              </a:defRPr>
            </a:lvl2pPr>
            <a:lvl3pPr marL="1143000" indent="-228600" eaLnBrk="0" hangingPunct="0">
              <a:defRPr sz="3200" b="1">
                <a:solidFill>
                  <a:schemeClr val="tx1"/>
                </a:solidFill>
                <a:latin typeface="Arial" charset="0"/>
              </a:defRPr>
            </a:lvl3pPr>
            <a:lvl4pPr marL="1600200" indent="-228600" eaLnBrk="0" hangingPunct="0">
              <a:defRPr sz="3200" b="1">
                <a:solidFill>
                  <a:schemeClr val="tx1"/>
                </a:solidFill>
                <a:latin typeface="Arial" charset="0"/>
              </a:defRPr>
            </a:lvl4pPr>
            <a:lvl5pPr marL="2057400" indent="-228600" eaLnBrk="0" hangingPunct="0">
              <a:defRPr sz="3200" b="1">
                <a:solidFill>
                  <a:schemeClr val="tx1"/>
                </a:solidFill>
                <a:latin typeface="Arial" charset="0"/>
              </a:defRPr>
            </a:lvl5pPr>
            <a:lvl6pPr marL="2514600" indent="-228600" eaLnBrk="0" fontAlgn="base" hangingPunct="0">
              <a:spcBef>
                <a:spcPct val="0"/>
              </a:spcBef>
              <a:spcAft>
                <a:spcPct val="0"/>
              </a:spcAft>
              <a:defRPr sz="3200" b="1">
                <a:solidFill>
                  <a:schemeClr val="tx1"/>
                </a:solidFill>
                <a:latin typeface="Arial" charset="0"/>
              </a:defRPr>
            </a:lvl6pPr>
            <a:lvl7pPr marL="2971800" indent="-228600" eaLnBrk="0" fontAlgn="base" hangingPunct="0">
              <a:spcBef>
                <a:spcPct val="0"/>
              </a:spcBef>
              <a:spcAft>
                <a:spcPct val="0"/>
              </a:spcAft>
              <a:defRPr sz="3200" b="1">
                <a:solidFill>
                  <a:schemeClr val="tx1"/>
                </a:solidFill>
                <a:latin typeface="Arial" charset="0"/>
              </a:defRPr>
            </a:lvl7pPr>
            <a:lvl8pPr marL="3429000" indent="-228600" eaLnBrk="0" fontAlgn="base" hangingPunct="0">
              <a:spcBef>
                <a:spcPct val="0"/>
              </a:spcBef>
              <a:spcAft>
                <a:spcPct val="0"/>
              </a:spcAft>
              <a:defRPr sz="3200" b="1">
                <a:solidFill>
                  <a:schemeClr val="tx1"/>
                </a:solidFill>
                <a:latin typeface="Arial" charset="0"/>
              </a:defRPr>
            </a:lvl8pPr>
            <a:lvl9pPr marL="3886200" indent="-228600" eaLnBrk="0" fontAlgn="base" hangingPunct="0">
              <a:spcBef>
                <a:spcPct val="0"/>
              </a:spcBef>
              <a:spcAft>
                <a:spcPct val="0"/>
              </a:spcAft>
              <a:defRPr sz="3200" b="1">
                <a:solidFill>
                  <a:schemeClr val="tx1"/>
                </a:solidFill>
                <a:latin typeface="Arial" charset="0"/>
              </a:defRPr>
            </a:lvl9pPr>
          </a:lstStyle>
          <a:p>
            <a:pPr eaLnBrk="1" hangingPunct="1">
              <a:defRPr/>
            </a:pPr>
            <a:r>
              <a:rPr lang="en-US" sz="2600" b="0" dirty="0">
                <a:solidFill>
                  <a:srgbClr val="000E2A"/>
                </a:solidFill>
                <a:latin typeface="+mn-lt"/>
              </a:rPr>
              <a:t>A person is generally entitled to Social Security based on his or her own work record,</a:t>
            </a:r>
          </a:p>
          <a:p>
            <a:pPr eaLnBrk="1" hangingPunct="1">
              <a:defRPr/>
            </a:pPr>
            <a:endParaRPr lang="en-US" sz="2600" b="0" dirty="0">
              <a:solidFill>
                <a:srgbClr val="000E2A"/>
              </a:solidFill>
              <a:latin typeface="+mn-lt"/>
            </a:endParaRPr>
          </a:p>
          <a:p>
            <a:pPr algn="ctr" eaLnBrk="1" hangingPunct="1">
              <a:defRPr/>
            </a:pPr>
            <a:r>
              <a:rPr lang="en-US" sz="2600" dirty="0">
                <a:solidFill>
                  <a:srgbClr val="5A1C25"/>
                </a:solidFill>
                <a:latin typeface="+mn-lt"/>
              </a:rPr>
              <a:t>OR…</a:t>
            </a:r>
          </a:p>
          <a:p>
            <a:pPr eaLnBrk="1" hangingPunct="1">
              <a:defRPr/>
            </a:pPr>
            <a:endParaRPr lang="en-US" sz="2600" b="0" dirty="0">
              <a:solidFill>
                <a:srgbClr val="000E2A"/>
              </a:solidFill>
              <a:latin typeface="+mn-lt"/>
            </a:endParaRPr>
          </a:p>
          <a:p>
            <a:pPr eaLnBrk="1" hangingPunct="1">
              <a:defRPr/>
            </a:pPr>
            <a:r>
              <a:rPr lang="en-US" sz="2600" b="0" dirty="0">
                <a:solidFill>
                  <a:srgbClr val="000E2A"/>
                </a:solidFill>
                <a:latin typeface="+mn-lt"/>
              </a:rPr>
              <a:t>One-half of a spouse’s benefit if  that will result in a higher payment.</a:t>
            </a:r>
          </a:p>
          <a:p>
            <a:pPr eaLnBrk="1" hangingPunct="1">
              <a:defRPr/>
            </a:pPr>
            <a:r>
              <a:rPr lang="en-US" sz="2600" b="0" dirty="0">
                <a:solidFill>
                  <a:srgbClr val="000E2A"/>
                </a:solidFill>
                <a:latin typeface="+mn-lt"/>
              </a:rPr>
              <a:t>  </a:t>
            </a:r>
          </a:p>
          <a:p>
            <a:pPr algn="ctr" eaLnBrk="1" hangingPunct="1">
              <a:defRPr/>
            </a:pPr>
            <a:r>
              <a:rPr lang="en-US" sz="2600" b="0" i="1" dirty="0">
                <a:solidFill>
                  <a:srgbClr val="5A1C25"/>
                </a:solidFill>
                <a:latin typeface="+mn-lt"/>
              </a:rPr>
              <a:t>To obtain a Spousal Benefit, the higher-earning spouse must be retired.  If divorced, the parties must have been married for 10 yrs</a:t>
            </a:r>
          </a:p>
        </p:txBody>
      </p:sp>
    </p:spTree>
    <p:extLst>
      <p:ext uri="{BB962C8B-B14F-4D97-AF65-F5344CB8AC3E}">
        <p14:creationId xmlns:p14="http://schemas.microsoft.com/office/powerpoint/2010/main" val="2962328866"/>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11862-ED6D-5AA9-1C57-D8F0F1EBFF88}"/>
            </a:ext>
          </a:extLst>
        </p:cNvPr>
        <p:cNvGrpSpPr/>
        <p:nvPr/>
      </p:nvGrpSpPr>
      <p:grpSpPr>
        <a:xfrm>
          <a:off x="0" y="0"/>
          <a:ext cx="0" cy="0"/>
          <a:chOff x="0" y="0"/>
          <a:chExt cx="0" cy="0"/>
        </a:xfrm>
      </p:grpSpPr>
      <p:sp>
        <p:nvSpPr>
          <p:cNvPr id="52226" name="Rectangle 2">
            <a:extLst>
              <a:ext uri="{FF2B5EF4-FFF2-40B4-BE49-F238E27FC236}">
                <a16:creationId xmlns:a16="http://schemas.microsoft.com/office/drawing/2014/main" id="{BBBC7BC6-EA23-30D2-CAF7-F3C630EC9BA0}"/>
              </a:ext>
            </a:extLst>
          </p:cNvPr>
          <p:cNvSpPr>
            <a:spLocks noGrp="1" noChangeArrowheads="1"/>
          </p:cNvSpPr>
          <p:nvPr>
            <p:ph type="title"/>
          </p:nvPr>
        </p:nvSpPr>
        <p:spPr>
          <a:xfrm>
            <a:off x="621436" y="152400"/>
            <a:ext cx="8065363" cy="1251062"/>
          </a:xfrm>
        </p:spPr>
        <p:txBody>
          <a:bodyPr>
            <a:noAutofit/>
          </a:bodyPr>
          <a:lstStyle/>
          <a:p>
            <a:pPr eaLnBrk="1" fontAlgn="auto" hangingPunct="1">
              <a:spcAft>
                <a:spcPts val="0"/>
              </a:spcAft>
              <a:defRPr/>
            </a:pPr>
            <a:r>
              <a:rPr lang="en-US" dirty="0"/>
              <a:t>Spouse Benefits – Example </a:t>
            </a:r>
          </a:p>
        </p:txBody>
      </p:sp>
      <p:sp>
        <p:nvSpPr>
          <p:cNvPr id="23555" name="Slide Number Placeholder 4">
            <a:extLst>
              <a:ext uri="{FF2B5EF4-FFF2-40B4-BE49-F238E27FC236}">
                <a16:creationId xmlns:a16="http://schemas.microsoft.com/office/drawing/2014/main" id="{D3B96493-EA8C-1660-992C-7A97EE95033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buClr>
                <a:schemeClr val="accent1"/>
              </a:buClr>
              <a:buSzPct val="80000"/>
              <a:buFont typeface="Wingdings 2" panose="05020102010507070707" pitchFamily="18" charset="2"/>
              <a:buChar char=""/>
              <a:defRPr sz="32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8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buChar char="▪"/>
              <a:defRPr sz="24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buChar char="▪"/>
              <a:defRPr sz="2000">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9pPr>
          </a:lstStyle>
          <a:p>
            <a:pPr>
              <a:buClrTx/>
              <a:buSzTx/>
              <a:buFontTx/>
              <a:buNone/>
            </a:pPr>
            <a:fld id="{1E6760E3-BE5B-46EF-8743-9E258E46F9DE}" type="slidenum">
              <a:rPr lang="en-US" altLang="en-US" sz="1200" smtClean="0">
                <a:latin typeface="Arial" panose="020B0604020202020204" pitchFamily="34" charset="0"/>
              </a:rPr>
              <a:pPr>
                <a:buClrTx/>
                <a:buSzTx/>
                <a:buFontTx/>
                <a:buNone/>
              </a:pPr>
              <a:t>13</a:t>
            </a:fld>
            <a:endParaRPr lang="en-US" altLang="en-US" sz="1200" dirty="0">
              <a:latin typeface="Arial" panose="020B0604020202020204" pitchFamily="34" charset="0"/>
            </a:endParaRPr>
          </a:p>
        </p:txBody>
      </p:sp>
      <p:sp>
        <p:nvSpPr>
          <p:cNvPr id="20484" name="Text Box 3">
            <a:extLst>
              <a:ext uri="{FF2B5EF4-FFF2-40B4-BE49-F238E27FC236}">
                <a16:creationId xmlns:a16="http://schemas.microsoft.com/office/drawing/2014/main" id="{2906878B-191C-DAF0-6438-9336B238F585}"/>
              </a:ext>
            </a:extLst>
          </p:cNvPr>
          <p:cNvSpPr txBox="1">
            <a:spLocks noChangeArrowheads="1"/>
          </p:cNvSpPr>
          <p:nvPr/>
        </p:nvSpPr>
        <p:spPr bwMode="auto">
          <a:xfrm>
            <a:off x="514350" y="1606689"/>
            <a:ext cx="8001000"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200" b="1">
                <a:solidFill>
                  <a:schemeClr val="tx1"/>
                </a:solidFill>
                <a:latin typeface="Arial" charset="0"/>
              </a:defRPr>
            </a:lvl1pPr>
            <a:lvl2pPr marL="742950" indent="-285750" eaLnBrk="0" hangingPunct="0">
              <a:defRPr sz="3200" b="1">
                <a:solidFill>
                  <a:schemeClr val="tx1"/>
                </a:solidFill>
                <a:latin typeface="Arial" charset="0"/>
              </a:defRPr>
            </a:lvl2pPr>
            <a:lvl3pPr marL="1143000" indent="-228600" eaLnBrk="0" hangingPunct="0">
              <a:defRPr sz="3200" b="1">
                <a:solidFill>
                  <a:schemeClr val="tx1"/>
                </a:solidFill>
                <a:latin typeface="Arial" charset="0"/>
              </a:defRPr>
            </a:lvl3pPr>
            <a:lvl4pPr marL="1600200" indent="-228600" eaLnBrk="0" hangingPunct="0">
              <a:defRPr sz="3200" b="1">
                <a:solidFill>
                  <a:schemeClr val="tx1"/>
                </a:solidFill>
                <a:latin typeface="Arial" charset="0"/>
              </a:defRPr>
            </a:lvl4pPr>
            <a:lvl5pPr marL="2057400" indent="-228600" eaLnBrk="0" hangingPunct="0">
              <a:defRPr sz="3200" b="1">
                <a:solidFill>
                  <a:schemeClr val="tx1"/>
                </a:solidFill>
                <a:latin typeface="Arial" charset="0"/>
              </a:defRPr>
            </a:lvl5pPr>
            <a:lvl6pPr marL="2514600" indent="-228600" eaLnBrk="0" fontAlgn="base" hangingPunct="0">
              <a:spcBef>
                <a:spcPct val="0"/>
              </a:spcBef>
              <a:spcAft>
                <a:spcPct val="0"/>
              </a:spcAft>
              <a:defRPr sz="3200" b="1">
                <a:solidFill>
                  <a:schemeClr val="tx1"/>
                </a:solidFill>
                <a:latin typeface="Arial" charset="0"/>
              </a:defRPr>
            </a:lvl6pPr>
            <a:lvl7pPr marL="2971800" indent="-228600" eaLnBrk="0" fontAlgn="base" hangingPunct="0">
              <a:spcBef>
                <a:spcPct val="0"/>
              </a:spcBef>
              <a:spcAft>
                <a:spcPct val="0"/>
              </a:spcAft>
              <a:defRPr sz="3200" b="1">
                <a:solidFill>
                  <a:schemeClr val="tx1"/>
                </a:solidFill>
                <a:latin typeface="Arial" charset="0"/>
              </a:defRPr>
            </a:lvl7pPr>
            <a:lvl8pPr marL="3429000" indent="-228600" eaLnBrk="0" fontAlgn="base" hangingPunct="0">
              <a:spcBef>
                <a:spcPct val="0"/>
              </a:spcBef>
              <a:spcAft>
                <a:spcPct val="0"/>
              </a:spcAft>
              <a:defRPr sz="3200" b="1">
                <a:solidFill>
                  <a:schemeClr val="tx1"/>
                </a:solidFill>
                <a:latin typeface="Arial" charset="0"/>
              </a:defRPr>
            </a:lvl8pPr>
            <a:lvl9pPr marL="3886200" indent="-228600" eaLnBrk="0" fontAlgn="base" hangingPunct="0">
              <a:spcBef>
                <a:spcPct val="0"/>
              </a:spcBef>
              <a:spcAft>
                <a:spcPct val="0"/>
              </a:spcAft>
              <a:defRPr sz="3200" b="1">
                <a:solidFill>
                  <a:schemeClr val="tx1"/>
                </a:solidFill>
                <a:latin typeface="Arial" charset="0"/>
              </a:defRPr>
            </a:lvl9pPr>
          </a:lstStyle>
          <a:p>
            <a:pPr eaLnBrk="1" hangingPunct="1">
              <a:defRPr/>
            </a:pPr>
            <a:r>
              <a:rPr lang="en-US" b="0" dirty="0">
                <a:solidFill>
                  <a:srgbClr val="000E2A"/>
                </a:solidFill>
                <a:latin typeface="+mn-lt"/>
              </a:rPr>
              <a:t>Ward’s Social Security Benefit:	 $3,000</a:t>
            </a:r>
          </a:p>
          <a:p>
            <a:pPr eaLnBrk="1" hangingPunct="1">
              <a:defRPr/>
            </a:pPr>
            <a:r>
              <a:rPr lang="en-US" b="0" dirty="0">
                <a:solidFill>
                  <a:srgbClr val="5A1C25"/>
                </a:solidFill>
                <a:latin typeface="+mn-lt"/>
              </a:rPr>
              <a:t>June’s work record benefit:		      250</a:t>
            </a:r>
          </a:p>
          <a:p>
            <a:pPr eaLnBrk="1" hangingPunct="1">
              <a:defRPr/>
            </a:pPr>
            <a:r>
              <a:rPr lang="en-US" b="0" dirty="0">
                <a:solidFill>
                  <a:srgbClr val="000E2A"/>
                </a:solidFill>
              </a:rPr>
              <a:t>June will receive:	   			 $1,500</a:t>
            </a:r>
            <a:endParaRPr lang="en-US" b="0" u="sng" dirty="0">
              <a:solidFill>
                <a:srgbClr val="000E2A"/>
              </a:solidFill>
            </a:endParaRPr>
          </a:p>
          <a:p>
            <a:pPr eaLnBrk="1" hangingPunct="1">
              <a:defRPr/>
            </a:pPr>
            <a:endParaRPr lang="en-US" b="0" dirty="0">
              <a:solidFill>
                <a:srgbClr val="000E2A"/>
              </a:solidFill>
              <a:latin typeface="+mn-lt"/>
            </a:endParaRPr>
          </a:p>
          <a:p>
            <a:pPr eaLnBrk="1" hangingPunct="1">
              <a:defRPr/>
            </a:pPr>
            <a:r>
              <a:rPr lang="en-US" dirty="0">
                <a:solidFill>
                  <a:srgbClr val="000E2A"/>
                </a:solidFill>
              </a:rPr>
              <a:t>			The couple will 	</a:t>
            </a:r>
          </a:p>
          <a:p>
            <a:pPr eaLnBrk="1" hangingPunct="1">
              <a:defRPr/>
            </a:pPr>
            <a:r>
              <a:rPr lang="en-US" dirty="0">
                <a:solidFill>
                  <a:srgbClr val="000E2A"/>
                </a:solidFill>
              </a:rPr>
              <a:t>			receive in total:</a:t>
            </a:r>
            <a:r>
              <a:rPr lang="en-US" b="0" dirty="0">
                <a:solidFill>
                  <a:srgbClr val="000E2A"/>
                </a:solidFill>
              </a:rPr>
              <a:t>	</a:t>
            </a:r>
            <a:r>
              <a:rPr lang="en-US" dirty="0">
                <a:solidFill>
                  <a:srgbClr val="000E2A"/>
                </a:solidFill>
              </a:rPr>
              <a:t> $4,500</a:t>
            </a:r>
          </a:p>
          <a:p>
            <a:pPr eaLnBrk="1" hangingPunct="1">
              <a:defRPr/>
            </a:pPr>
            <a:endParaRPr lang="en-US" b="0" dirty="0">
              <a:solidFill>
                <a:schemeClr val="tx2"/>
              </a:solidFill>
              <a:latin typeface="+mn-lt"/>
            </a:endParaRPr>
          </a:p>
        </p:txBody>
      </p:sp>
      <p:pic>
        <p:nvPicPr>
          <p:cNvPr id="5" name="Picture 4">
            <a:extLst>
              <a:ext uri="{FF2B5EF4-FFF2-40B4-BE49-F238E27FC236}">
                <a16:creationId xmlns:a16="http://schemas.microsoft.com/office/drawing/2014/main" id="{B061B619-FDE5-6B19-933F-FE2D11196563}"/>
              </a:ext>
            </a:extLst>
          </p:cNvPr>
          <p:cNvPicPr>
            <a:picLocks noChangeAspect="1"/>
          </p:cNvPicPr>
          <p:nvPr/>
        </p:nvPicPr>
        <p:blipFill>
          <a:blip r:embed="rId2"/>
          <a:stretch>
            <a:fillRect/>
          </a:stretch>
        </p:blipFill>
        <p:spPr>
          <a:xfrm>
            <a:off x="696156" y="3376404"/>
            <a:ext cx="2351103" cy="3022847"/>
          </a:xfrm>
          <a:prstGeom prst="rect">
            <a:avLst/>
          </a:prstGeom>
        </p:spPr>
      </p:pic>
    </p:spTree>
    <p:extLst>
      <p:ext uri="{BB962C8B-B14F-4D97-AF65-F5344CB8AC3E}">
        <p14:creationId xmlns:p14="http://schemas.microsoft.com/office/powerpoint/2010/main" val="2711884261"/>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5AD23-FC3D-1312-9AAB-461E5E7B93D9}"/>
            </a:ext>
          </a:extLst>
        </p:cNvPr>
        <p:cNvGrpSpPr/>
        <p:nvPr/>
      </p:nvGrpSpPr>
      <p:grpSpPr>
        <a:xfrm>
          <a:off x="0" y="0"/>
          <a:ext cx="0" cy="0"/>
          <a:chOff x="0" y="0"/>
          <a:chExt cx="0" cy="0"/>
        </a:xfrm>
      </p:grpSpPr>
      <p:sp>
        <p:nvSpPr>
          <p:cNvPr id="24578" name="Slide Number Placeholder 4">
            <a:extLst>
              <a:ext uri="{FF2B5EF4-FFF2-40B4-BE49-F238E27FC236}">
                <a16:creationId xmlns:a16="http://schemas.microsoft.com/office/drawing/2014/main" id="{85003F84-BD3E-C591-3D9C-39D32B528F6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buClr>
                <a:schemeClr val="accent1"/>
              </a:buClr>
              <a:buSzPct val="80000"/>
              <a:buFont typeface="Wingdings 2" panose="05020102010507070707" pitchFamily="18" charset="2"/>
              <a:buChar char=""/>
              <a:defRPr sz="32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8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buChar char="▪"/>
              <a:defRPr sz="24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buChar char="▪"/>
              <a:defRPr sz="2000">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9pPr>
          </a:lstStyle>
          <a:p>
            <a:pPr>
              <a:buClrTx/>
              <a:buSzTx/>
              <a:buFontTx/>
              <a:buNone/>
            </a:pPr>
            <a:fld id="{2349339C-31CB-4B2E-9E51-54691E117436}" type="slidenum">
              <a:rPr lang="en-US" altLang="en-US" sz="1200" smtClean="0">
                <a:latin typeface="Arial" panose="020B0604020202020204" pitchFamily="34" charset="0"/>
              </a:rPr>
              <a:pPr>
                <a:buClrTx/>
                <a:buSzTx/>
                <a:buFontTx/>
                <a:buNone/>
              </a:pPr>
              <a:t>14</a:t>
            </a:fld>
            <a:endParaRPr lang="en-US" altLang="en-US" sz="1200" dirty="0">
              <a:latin typeface="Arial" panose="020B0604020202020204" pitchFamily="34" charset="0"/>
            </a:endParaRPr>
          </a:p>
        </p:txBody>
      </p:sp>
      <p:sp>
        <p:nvSpPr>
          <p:cNvPr id="21507" name="Text Box 2">
            <a:extLst>
              <a:ext uri="{FF2B5EF4-FFF2-40B4-BE49-F238E27FC236}">
                <a16:creationId xmlns:a16="http://schemas.microsoft.com/office/drawing/2014/main" id="{7562AB9D-F966-7A81-C1FE-0FA960DC7BA4}"/>
              </a:ext>
            </a:extLst>
          </p:cNvPr>
          <p:cNvSpPr txBox="1">
            <a:spLocks noChangeArrowheads="1"/>
          </p:cNvSpPr>
          <p:nvPr/>
        </p:nvSpPr>
        <p:spPr bwMode="auto">
          <a:xfrm>
            <a:off x="595313" y="228601"/>
            <a:ext cx="7924800" cy="881062"/>
          </a:xfrm>
          <a:prstGeom prst="rect">
            <a:avLst/>
          </a:prstGeom>
        </p:spPr>
        <p:txBody>
          <a:bodyPr vert="horz" lIns="91440" tIns="45720" rIns="91440" bIns="45720" rtlCol="0" anchor="ctr">
            <a:noAutofit/>
          </a:bodyPr>
          <a:lstStyle>
            <a:lvl1pPr fontAlgn="auto">
              <a:lnSpc>
                <a:spcPct val="90000"/>
              </a:lnSpc>
              <a:spcBef>
                <a:spcPct val="0"/>
              </a:spcBef>
              <a:spcAft>
                <a:spcPts val="0"/>
              </a:spcAft>
              <a:buNone/>
              <a:defRPr sz="3600">
                <a:solidFill>
                  <a:schemeClr val="tx2"/>
                </a:solidFill>
                <a:latin typeface="+mj-lt"/>
                <a:ea typeface="+mj-ea"/>
                <a:cs typeface="+mj-cs"/>
              </a:defRPr>
            </a:lvl1pPr>
          </a:lstStyle>
          <a:p>
            <a:r>
              <a:rPr lang="en-US" sz="3200" dirty="0"/>
              <a:t> </a:t>
            </a:r>
            <a:r>
              <a:rPr lang="en-US" sz="3000" dirty="0"/>
              <a:t>No More Government Pension Offset (GPO)</a:t>
            </a:r>
          </a:p>
        </p:txBody>
      </p:sp>
      <p:sp>
        <p:nvSpPr>
          <p:cNvPr id="21508" name="Text Box 3">
            <a:extLst>
              <a:ext uri="{FF2B5EF4-FFF2-40B4-BE49-F238E27FC236}">
                <a16:creationId xmlns:a16="http://schemas.microsoft.com/office/drawing/2014/main" id="{82D1857C-A646-B746-E4A5-C2C3C2126DC1}"/>
              </a:ext>
            </a:extLst>
          </p:cNvPr>
          <p:cNvSpPr txBox="1">
            <a:spLocks noChangeArrowheads="1"/>
          </p:cNvSpPr>
          <p:nvPr/>
        </p:nvSpPr>
        <p:spPr bwMode="auto">
          <a:xfrm>
            <a:off x="932155" y="1721529"/>
            <a:ext cx="7270812" cy="449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3200" b="1">
                <a:solidFill>
                  <a:schemeClr val="tx1"/>
                </a:solidFill>
                <a:latin typeface="Arial" charset="0"/>
              </a:defRPr>
            </a:lvl1pPr>
            <a:lvl2pPr marL="742950" indent="-285750" eaLnBrk="0" hangingPunct="0">
              <a:defRPr sz="3200" b="1">
                <a:solidFill>
                  <a:schemeClr val="tx1"/>
                </a:solidFill>
                <a:latin typeface="Arial" charset="0"/>
              </a:defRPr>
            </a:lvl2pPr>
            <a:lvl3pPr marL="1143000" indent="-228600" eaLnBrk="0" hangingPunct="0">
              <a:defRPr sz="3200" b="1">
                <a:solidFill>
                  <a:schemeClr val="tx1"/>
                </a:solidFill>
                <a:latin typeface="Arial" charset="0"/>
              </a:defRPr>
            </a:lvl3pPr>
            <a:lvl4pPr marL="1600200" indent="-228600" eaLnBrk="0" hangingPunct="0">
              <a:defRPr sz="3200" b="1">
                <a:solidFill>
                  <a:schemeClr val="tx1"/>
                </a:solidFill>
                <a:latin typeface="Arial" charset="0"/>
              </a:defRPr>
            </a:lvl4pPr>
            <a:lvl5pPr marL="2057400" indent="-228600" eaLnBrk="0" hangingPunct="0">
              <a:defRPr sz="3200" b="1">
                <a:solidFill>
                  <a:schemeClr val="tx1"/>
                </a:solidFill>
                <a:latin typeface="Arial" charset="0"/>
              </a:defRPr>
            </a:lvl5pPr>
            <a:lvl6pPr marL="2514600" indent="-228600" eaLnBrk="0" fontAlgn="base" hangingPunct="0">
              <a:spcBef>
                <a:spcPct val="0"/>
              </a:spcBef>
              <a:spcAft>
                <a:spcPct val="0"/>
              </a:spcAft>
              <a:defRPr sz="3200" b="1">
                <a:solidFill>
                  <a:schemeClr val="tx1"/>
                </a:solidFill>
                <a:latin typeface="Arial" charset="0"/>
              </a:defRPr>
            </a:lvl6pPr>
            <a:lvl7pPr marL="2971800" indent="-228600" eaLnBrk="0" fontAlgn="base" hangingPunct="0">
              <a:spcBef>
                <a:spcPct val="0"/>
              </a:spcBef>
              <a:spcAft>
                <a:spcPct val="0"/>
              </a:spcAft>
              <a:defRPr sz="3200" b="1">
                <a:solidFill>
                  <a:schemeClr val="tx1"/>
                </a:solidFill>
                <a:latin typeface="Arial" charset="0"/>
              </a:defRPr>
            </a:lvl7pPr>
            <a:lvl8pPr marL="3429000" indent="-228600" eaLnBrk="0" fontAlgn="base" hangingPunct="0">
              <a:spcBef>
                <a:spcPct val="0"/>
              </a:spcBef>
              <a:spcAft>
                <a:spcPct val="0"/>
              </a:spcAft>
              <a:defRPr sz="3200" b="1">
                <a:solidFill>
                  <a:schemeClr val="tx1"/>
                </a:solidFill>
                <a:latin typeface="Arial" charset="0"/>
              </a:defRPr>
            </a:lvl8pPr>
            <a:lvl9pPr marL="3886200" indent="-228600" eaLnBrk="0" fontAlgn="base" hangingPunct="0">
              <a:spcBef>
                <a:spcPct val="0"/>
              </a:spcBef>
              <a:spcAft>
                <a:spcPct val="0"/>
              </a:spcAft>
              <a:defRPr sz="3200" b="1">
                <a:solidFill>
                  <a:schemeClr val="tx1"/>
                </a:solidFill>
                <a:latin typeface="Arial" charset="0"/>
              </a:defRPr>
            </a:lvl9pPr>
          </a:lstStyle>
          <a:p>
            <a:pPr eaLnBrk="1" hangingPunct="1">
              <a:defRPr/>
            </a:pPr>
            <a:r>
              <a:rPr lang="en-US" sz="2800" b="0" dirty="0">
                <a:solidFill>
                  <a:schemeClr val="tx2"/>
                </a:solidFill>
                <a:latin typeface="+mn-lt"/>
              </a:rPr>
              <a:t>The</a:t>
            </a:r>
            <a:r>
              <a:rPr lang="en-US" sz="2800" dirty="0">
                <a:solidFill>
                  <a:schemeClr val="tx2"/>
                </a:solidFill>
                <a:latin typeface="+mn-lt"/>
              </a:rPr>
              <a:t> </a:t>
            </a:r>
            <a:r>
              <a:rPr lang="en-US" sz="2800" b="0" dirty="0">
                <a:solidFill>
                  <a:srgbClr val="640000"/>
                </a:solidFill>
                <a:latin typeface="+mn-lt"/>
              </a:rPr>
              <a:t>GOVERNMENT PENSION OFFSET </a:t>
            </a:r>
            <a:r>
              <a:rPr lang="en-US" sz="2800" b="0" dirty="0">
                <a:solidFill>
                  <a:schemeClr val="bg2">
                    <a:lumMod val="25000"/>
                  </a:schemeClr>
                </a:solidFill>
                <a:latin typeface="+mn-lt"/>
              </a:rPr>
              <a:t>that previously impacted the benefit that “Downstate” or Chicago or SURS retirees could receive from a spouses’ benefit:</a:t>
            </a:r>
          </a:p>
          <a:p>
            <a:pPr algn="ctr" eaLnBrk="1" hangingPunct="1">
              <a:defRPr/>
            </a:pPr>
            <a:r>
              <a:rPr lang="en-US" dirty="0">
                <a:solidFill>
                  <a:schemeClr val="bg2">
                    <a:lumMod val="25000"/>
                  </a:schemeClr>
                </a:solidFill>
                <a:latin typeface="+mn-lt"/>
              </a:rPr>
              <a:t>  </a:t>
            </a:r>
            <a:r>
              <a:rPr lang="en-US" sz="3400" dirty="0">
                <a:solidFill>
                  <a:srgbClr val="640000"/>
                </a:solidFill>
                <a:latin typeface="+mn-lt"/>
              </a:rPr>
              <a:t>REPEALED</a:t>
            </a:r>
          </a:p>
          <a:p>
            <a:pPr eaLnBrk="1" hangingPunct="1">
              <a:defRPr/>
            </a:pPr>
            <a:r>
              <a:rPr lang="en-US" sz="2800" b="0" dirty="0">
                <a:solidFill>
                  <a:schemeClr val="bg2">
                    <a:lumMod val="25000"/>
                  </a:schemeClr>
                </a:solidFill>
                <a:latin typeface="+mn-lt"/>
              </a:rPr>
              <a:t>You are entitled to a spousal benefit if that benefit is more than ½ of the benefit payable from your own earnings record.  </a:t>
            </a:r>
            <a:r>
              <a:rPr lang="en-US" sz="2800" b="0" dirty="0">
                <a:solidFill>
                  <a:srgbClr val="640000"/>
                </a:solidFill>
                <a:latin typeface="+mn-lt"/>
              </a:rPr>
              <a:t>The impact of this change will vary among individuals.</a:t>
            </a:r>
            <a:endParaRPr lang="en-US" sz="2800" b="0" dirty="0">
              <a:solidFill>
                <a:srgbClr val="000E2A"/>
              </a:solidFill>
              <a:latin typeface="+mn-lt"/>
            </a:endParaRPr>
          </a:p>
          <a:p>
            <a:pPr eaLnBrk="1" hangingPunct="1">
              <a:defRPr/>
            </a:pPr>
            <a:r>
              <a:rPr lang="en-US" sz="2800" b="0" dirty="0">
                <a:solidFill>
                  <a:srgbClr val="000E2A"/>
                </a:solidFill>
                <a:latin typeface="+mn-lt"/>
              </a:rPr>
              <a:t>………</a:t>
            </a:r>
          </a:p>
        </p:txBody>
      </p:sp>
    </p:spTree>
    <p:extLst>
      <p:ext uri="{BB962C8B-B14F-4D97-AF65-F5344CB8AC3E}">
        <p14:creationId xmlns:p14="http://schemas.microsoft.com/office/powerpoint/2010/main" val="714561181"/>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08526-4EFC-0859-0D1E-9BECF110DB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3AC937-D759-E60E-0A02-C1EECA3FCDF8}"/>
              </a:ext>
            </a:extLst>
          </p:cNvPr>
          <p:cNvSpPr>
            <a:spLocks noGrp="1"/>
          </p:cNvSpPr>
          <p:nvPr>
            <p:ph type="title"/>
          </p:nvPr>
        </p:nvSpPr>
        <p:spPr/>
        <p:txBody>
          <a:bodyPr>
            <a:normAutofit/>
          </a:bodyPr>
          <a:lstStyle/>
          <a:p>
            <a:r>
              <a:rPr lang="en-US" dirty="0"/>
              <a:t>Survivor Benefits</a:t>
            </a:r>
          </a:p>
        </p:txBody>
      </p:sp>
      <p:sp>
        <p:nvSpPr>
          <p:cNvPr id="3" name="Content Placeholder 2">
            <a:extLst>
              <a:ext uri="{FF2B5EF4-FFF2-40B4-BE49-F238E27FC236}">
                <a16:creationId xmlns:a16="http://schemas.microsoft.com/office/drawing/2014/main" id="{0A208D6A-E0A5-6A84-6650-7221737EDCEC}"/>
              </a:ext>
            </a:extLst>
          </p:cNvPr>
          <p:cNvSpPr>
            <a:spLocks noGrp="1"/>
          </p:cNvSpPr>
          <p:nvPr>
            <p:ph idx="1"/>
          </p:nvPr>
        </p:nvSpPr>
        <p:spPr/>
        <p:txBody>
          <a:bodyPr>
            <a:normAutofit fontScale="85000" lnSpcReduction="20000"/>
          </a:bodyPr>
          <a:lstStyle/>
          <a:p>
            <a:pPr marL="0" indent="0">
              <a:spcBef>
                <a:spcPts val="0"/>
              </a:spcBef>
              <a:buNone/>
            </a:pPr>
            <a:r>
              <a:rPr lang="en-US" b="0" i="0" dirty="0">
                <a:solidFill>
                  <a:srgbClr val="000E2A"/>
                </a:solidFill>
                <a:effectLst/>
                <a:latin typeface="Lato" panose="020F0502020204030203" pitchFamily="34" charset="0"/>
              </a:rPr>
              <a:t>A surviving spouse can collect up to 100 percent of the late spouse’s </a:t>
            </a:r>
            <a:r>
              <a:rPr lang="en-US" dirty="0">
                <a:solidFill>
                  <a:srgbClr val="000E2A"/>
                </a:solidFill>
                <a:latin typeface="Lato" panose="020F0502020204030203" pitchFamily="34" charset="0"/>
              </a:rPr>
              <a:t>(or ex-spouse) </a:t>
            </a:r>
            <a:r>
              <a:rPr lang="en-US" b="0" i="0" dirty="0">
                <a:solidFill>
                  <a:srgbClr val="000E2A"/>
                </a:solidFill>
                <a:effectLst/>
                <a:latin typeface="Lato" panose="020F0502020204030203" pitchFamily="34" charset="0"/>
              </a:rPr>
              <a:t>Social Security benefit. </a:t>
            </a:r>
          </a:p>
          <a:p>
            <a:pPr marL="0" indent="0">
              <a:spcBef>
                <a:spcPts val="0"/>
              </a:spcBef>
              <a:buNone/>
            </a:pPr>
            <a:endParaRPr lang="en-US" b="0" i="0" dirty="0">
              <a:solidFill>
                <a:srgbClr val="000E2A"/>
              </a:solidFill>
              <a:effectLst/>
              <a:latin typeface="Lato" panose="020F0502020204030203" pitchFamily="34" charset="0"/>
            </a:endParaRPr>
          </a:p>
          <a:p>
            <a:pPr marL="0" indent="0">
              <a:spcBef>
                <a:spcPts val="0"/>
              </a:spcBef>
              <a:buNone/>
            </a:pPr>
            <a:r>
              <a:rPr lang="en-US" b="0" i="0" dirty="0">
                <a:solidFill>
                  <a:srgbClr val="640000"/>
                </a:solidFill>
                <a:effectLst/>
                <a:latin typeface="Lato" panose="020F0502020204030203" pitchFamily="34" charset="0"/>
              </a:rPr>
              <a:t>However, a surviving spouse gives up his or her own Social Security when a survivor benefit is paid.  </a:t>
            </a:r>
          </a:p>
          <a:p>
            <a:pPr marL="0" indent="0">
              <a:spcBef>
                <a:spcPts val="0"/>
              </a:spcBef>
              <a:buNone/>
            </a:pPr>
            <a:endParaRPr lang="en-US" b="0" i="0" dirty="0">
              <a:solidFill>
                <a:srgbClr val="640000"/>
              </a:solidFill>
              <a:effectLst/>
              <a:latin typeface="Lato" panose="020F0502020204030203" pitchFamily="34" charset="0"/>
            </a:endParaRPr>
          </a:p>
          <a:p>
            <a:pPr marL="0" indent="0">
              <a:spcBef>
                <a:spcPts val="0"/>
              </a:spcBef>
              <a:buNone/>
            </a:pPr>
            <a:r>
              <a:rPr lang="en-US" dirty="0"/>
              <a:t>The G</a:t>
            </a:r>
            <a:r>
              <a:rPr lang="en-US" dirty="0">
                <a:solidFill>
                  <a:srgbClr val="640000"/>
                </a:solidFill>
              </a:rPr>
              <a:t>overnment Pension Offset</a:t>
            </a:r>
            <a:r>
              <a:rPr lang="en-US" dirty="0"/>
              <a:t> that reduced a benefit from a </a:t>
            </a:r>
            <a:r>
              <a:rPr lang="en-US" i="1" dirty="0"/>
              <a:t>living</a:t>
            </a:r>
            <a:r>
              <a:rPr lang="en-US" dirty="0"/>
              <a:t> spouse’s record</a:t>
            </a:r>
            <a:r>
              <a:rPr lang="en-US" i="1" dirty="0"/>
              <a:t> also </a:t>
            </a:r>
            <a:r>
              <a:rPr lang="en-US" dirty="0"/>
              <a:t>reduced or eliminated a benefit that might be received as a surviving spouse.  This has been </a:t>
            </a:r>
            <a:r>
              <a:rPr lang="en-US" dirty="0">
                <a:solidFill>
                  <a:srgbClr val="640000"/>
                </a:solidFill>
              </a:rPr>
              <a:t>REPEALED</a:t>
            </a:r>
            <a:r>
              <a:rPr lang="en-US" dirty="0"/>
              <a:t>.  </a:t>
            </a:r>
          </a:p>
          <a:p>
            <a:pPr marL="0" indent="0">
              <a:spcBef>
                <a:spcPts val="0"/>
              </a:spcBef>
              <a:buNone/>
            </a:pPr>
            <a:endParaRPr lang="en-US" dirty="0"/>
          </a:p>
          <a:p>
            <a:pPr marL="0" indent="0">
              <a:spcBef>
                <a:spcPts val="0"/>
              </a:spcBef>
              <a:buNone/>
            </a:pPr>
            <a:r>
              <a:rPr lang="en-US" dirty="0">
                <a:solidFill>
                  <a:schemeClr val="bg2">
                    <a:lumMod val="25000"/>
                  </a:schemeClr>
                </a:solidFill>
              </a:rPr>
              <a:t>There is no longer any barrier to a “Downstate” or Chicago or SURS </a:t>
            </a:r>
            <a:r>
              <a:rPr lang="en-US" dirty="0">
                <a:solidFill>
                  <a:schemeClr val="accent2">
                    <a:lumMod val="75000"/>
                  </a:schemeClr>
                </a:solidFill>
              </a:rPr>
              <a:t>police</a:t>
            </a:r>
            <a:r>
              <a:rPr lang="en-US" dirty="0">
                <a:solidFill>
                  <a:schemeClr val="bg2">
                    <a:lumMod val="25000"/>
                  </a:schemeClr>
                </a:solidFill>
              </a:rPr>
              <a:t> retiree from receiving a Social Security Survivor benefit.  </a:t>
            </a:r>
          </a:p>
        </p:txBody>
      </p:sp>
      <p:sp>
        <p:nvSpPr>
          <p:cNvPr id="4" name="Slide Number Placeholder 3">
            <a:extLst>
              <a:ext uri="{FF2B5EF4-FFF2-40B4-BE49-F238E27FC236}">
                <a16:creationId xmlns:a16="http://schemas.microsoft.com/office/drawing/2014/main" id="{B573739F-EA8D-F369-F242-13D28E95778F}"/>
              </a:ext>
            </a:extLst>
          </p:cNvPr>
          <p:cNvSpPr>
            <a:spLocks noGrp="1"/>
          </p:cNvSpPr>
          <p:nvPr>
            <p:ph type="sldNum" sz="quarter" idx="12"/>
          </p:nvPr>
        </p:nvSpPr>
        <p:spPr/>
        <p:txBody>
          <a:bodyPr/>
          <a:lstStyle/>
          <a:p>
            <a:fld id="{8B745C4C-F265-4142-AF32-45B84E31CD75}" type="slidenum">
              <a:rPr lang="en-US" smtClean="0"/>
              <a:t>15</a:t>
            </a:fld>
            <a:endParaRPr lang="en-US" dirty="0"/>
          </a:p>
        </p:txBody>
      </p:sp>
    </p:spTree>
    <p:extLst>
      <p:ext uri="{BB962C8B-B14F-4D97-AF65-F5344CB8AC3E}">
        <p14:creationId xmlns:p14="http://schemas.microsoft.com/office/powerpoint/2010/main" val="1187558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E74D8-9621-3062-A1A5-1E96F539561C}"/>
              </a:ext>
            </a:extLst>
          </p:cNvPr>
          <p:cNvSpPr>
            <a:spLocks noGrp="1"/>
          </p:cNvSpPr>
          <p:nvPr>
            <p:ph type="title"/>
          </p:nvPr>
        </p:nvSpPr>
        <p:spPr/>
        <p:txBody>
          <a:bodyPr/>
          <a:lstStyle/>
          <a:p>
            <a:r>
              <a:rPr lang="en-US" dirty="0"/>
              <a:t>Things to Forget About…..</a:t>
            </a:r>
          </a:p>
        </p:txBody>
      </p:sp>
      <p:sp>
        <p:nvSpPr>
          <p:cNvPr id="3" name="Content Placeholder 2">
            <a:extLst>
              <a:ext uri="{FF2B5EF4-FFF2-40B4-BE49-F238E27FC236}">
                <a16:creationId xmlns:a16="http://schemas.microsoft.com/office/drawing/2014/main" id="{A276FE22-9AD7-44C4-C1EA-6E8AF3573362}"/>
              </a:ext>
            </a:extLst>
          </p:cNvPr>
          <p:cNvSpPr>
            <a:spLocks noGrp="1"/>
          </p:cNvSpPr>
          <p:nvPr>
            <p:ph idx="1"/>
          </p:nvPr>
        </p:nvSpPr>
        <p:spPr/>
        <p:txBody>
          <a:bodyPr/>
          <a:lstStyle/>
          <a:p>
            <a:pPr>
              <a:spcBef>
                <a:spcPts val="0"/>
              </a:spcBef>
            </a:pPr>
            <a:r>
              <a:rPr lang="en-US" dirty="0"/>
              <a:t>The Windfall Elimination Provision (WEP).</a:t>
            </a:r>
          </a:p>
          <a:p>
            <a:pPr>
              <a:spcBef>
                <a:spcPts val="0"/>
              </a:spcBef>
            </a:pPr>
            <a:endParaRPr lang="en-US" dirty="0"/>
          </a:p>
          <a:p>
            <a:pPr>
              <a:spcBef>
                <a:spcPts val="0"/>
              </a:spcBef>
            </a:pPr>
            <a:r>
              <a:rPr lang="en-US" dirty="0">
                <a:solidFill>
                  <a:srgbClr val="5A1C25"/>
                </a:solidFill>
              </a:rPr>
              <a:t>The Government Pension Offset (GPO).</a:t>
            </a:r>
          </a:p>
          <a:p>
            <a:pPr marL="0" indent="0">
              <a:spcBef>
                <a:spcPts val="0"/>
              </a:spcBef>
              <a:buNone/>
            </a:pPr>
            <a:endParaRPr lang="en-US" dirty="0"/>
          </a:p>
          <a:p>
            <a:pPr>
              <a:spcBef>
                <a:spcPts val="0"/>
              </a:spcBef>
            </a:pPr>
            <a:r>
              <a:rPr lang="en-US" dirty="0"/>
              <a:t>A year of “substantial earnings.”</a:t>
            </a:r>
          </a:p>
          <a:p>
            <a:pPr>
              <a:spcBef>
                <a:spcPts val="0"/>
              </a:spcBef>
            </a:pPr>
            <a:endParaRPr lang="en-US" dirty="0"/>
          </a:p>
          <a:p>
            <a:pPr>
              <a:spcBef>
                <a:spcPts val="0"/>
              </a:spcBef>
            </a:pPr>
            <a:r>
              <a:rPr lang="en-US" dirty="0">
                <a:solidFill>
                  <a:srgbClr val="5A1C25"/>
                </a:solidFill>
              </a:rPr>
              <a:t>Warnings in Social Security publications, benefit statements and websites about pensions from non-covered work.</a:t>
            </a:r>
          </a:p>
        </p:txBody>
      </p:sp>
      <p:sp>
        <p:nvSpPr>
          <p:cNvPr id="4" name="Slide Number Placeholder 3">
            <a:extLst>
              <a:ext uri="{FF2B5EF4-FFF2-40B4-BE49-F238E27FC236}">
                <a16:creationId xmlns:a16="http://schemas.microsoft.com/office/drawing/2014/main" id="{D7357300-9EB5-0D43-A1D1-700508D2042B}"/>
              </a:ext>
            </a:extLst>
          </p:cNvPr>
          <p:cNvSpPr>
            <a:spLocks noGrp="1"/>
          </p:cNvSpPr>
          <p:nvPr>
            <p:ph type="sldNum" sz="quarter" idx="12"/>
          </p:nvPr>
        </p:nvSpPr>
        <p:spPr/>
        <p:txBody>
          <a:bodyPr/>
          <a:lstStyle/>
          <a:p>
            <a:fld id="{8B745C4C-F265-4142-AF32-45B84E31CD75}" type="slidenum">
              <a:rPr lang="en-US" smtClean="0"/>
              <a:t>16</a:t>
            </a:fld>
            <a:endParaRPr lang="en-US" dirty="0"/>
          </a:p>
        </p:txBody>
      </p:sp>
    </p:spTree>
    <p:extLst>
      <p:ext uri="{BB962C8B-B14F-4D97-AF65-F5344CB8AC3E}">
        <p14:creationId xmlns:p14="http://schemas.microsoft.com/office/powerpoint/2010/main" val="2959750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100000"/>
              </a:lnSpc>
              <a:defRPr/>
            </a:pPr>
            <a:r>
              <a:rPr lang="en-US" sz="2850" dirty="0"/>
              <a:t>Social Security Claiming Strategy: An Overview</a:t>
            </a:r>
          </a:p>
        </p:txBody>
      </p:sp>
      <p:sp>
        <p:nvSpPr>
          <p:cNvPr id="49155" name="Content Placeholder 2"/>
          <p:cNvSpPr>
            <a:spLocks noGrp="1"/>
          </p:cNvSpPr>
          <p:nvPr>
            <p:ph idx="1"/>
          </p:nvPr>
        </p:nvSpPr>
        <p:spPr>
          <a:xfrm>
            <a:off x="628650" y="1569759"/>
            <a:ext cx="7886700" cy="4910940"/>
          </a:xfrm>
        </p:spPr>
        <p:txBody>
          <a:bodyPr>
            <a:normAutofit fontScale="92500" lnSpcReduction="20000"/>
          </a:bodyPr>
          <a:lstStyle/>
          <a:p>
            <a:pPr>
              <a:spcBef>
                <a:spcPts val="0"/>
              </a:spcBef>
            </a:pPr>
            <a:r>
              <a:rPr lang="en-US" altLang="en-US" dirty="0">
                <a:solidFill>
                  <a:srgbClr val="640000"/>
                </a:solidFill>
              </a:rPr>
              <a:t>Social Security can be claimed at different ages</a:t>
            </a:r>
            <a:r>
              <a:rPr lang="en-US" altLang="en-US" dirty="0">
                <a:solidFill>
                  <a:srgbClr val="000E2A"/>
                </a:solidFill>
              </a:rPr>
              <a:t>, from 62 to 70. The later the age, the higher the benefit.</a:t>
            </a:r>
          </a:p>
          <a:p>
            <a:pPr marL="0" indent="0">
              <a:spcBef>
                <a:spcPts val="0"/>
              </a:spcBef>
              <a:buNone/>
            </a:pPr>
            <a:endParaRPr lang="en-US" altLang="en-US" dirty="0">
              <a:solidFill>
                <a:srgbClr val="000E2A"/>
              </a:solidFill>
            </a:endParaRPr>
          </a:p>
          <a:p>
            <a:pPr>
              <a:spcBef>
                <a:spcPts val="0"/>
              </a:spcBef>
            </a:pPr>
            <a:r>
              <a:rPr lang="en-US" altLang="en-US" dirty="0">
                <a:solidFill>
                  <a:srgbClr val="640000"/>
                </a:solidFill>
              </a:rPr>
              <a:t>For married couples</a:t>
            </a:r>
            <a:r>
              <a:rPr lang="en-US" altLang="en-US" dirty="0">
                <a:solidFill>
                  <a:srgbClr val="000E2A"/>
                </a:solidFill>
              </a:rPr>
              <a:t>, benefits can be claimed at different times. </a:t>
            </a:r>
          </a:p>
          <a:p>
            <a:pPr>
              <a:spcBef>
                <a:spcPts val="0"/>
              </a:spcBef>
            </a:pPr>
            <a:endParaRPr lang="en-US" altLang="en-US" dirty="0">
              <a:solidFill>
                <a:srgbClr val="000E2A"/>
              </a:solidFill>
            </a:endParaRPr>
          </a:p>
          <a:p>
            <a:pPr>
              <a:spcBef>
                <a:spcPts val="0"/>
              </a:spcBef>
            </a:pPr>
            <a:r>
              <a:rPr lang="en-US" altLang="en-US" dirty="0">
                <a:solidFill>
                  <a:srgbClr val="5A1C25"/>
                </a:solidFill>
              </a:rPr>
              <a:t>Also, in some circumstances, </a:t>
            </a:r>
            <a:r>
              <a:rPr lang="en-US" altLang="en-US" dirty="0">
                <a:solidFill>
                  <a:srgbClr val="000E2A"/>
                </a:solidFill>
              </a:rPr>
              <a:t>a benefit may be started on a person’s own record but then switched to a spousal benefit once the spouse retires.  This may be important in some cases.</a:t>
            </a:r>
          </a:p>
          <a:p>
            <a:pPr>
              <a:spcBef>
                <a:spcPts val="0"/>
              </a:spcBef>
            </a:pPr>
            <a:endParaRPr lang="en-US" altLang="en-US" dirty="0">
              <a:solidFill>
                <a:srgbClr val="000E2A"/>
              </a:solidFill>
            </a:endParaRPr>
          </a:p>
          <a:p>
            <a:pPr>
              <a:spcBef>
                <a:spcPts val="0"/>
              </a:spcBef>
            </a:pPr>
            <a:r>
              <a:rPr lang="en-US" altLang="en-US" sz="2800" u="sng" dirty="0">
                <a:solidFill>
                  <a:srgbClr val="5A1C25"/>
                </a:solidFill>
              </a:rPr>
              <a:t>Claiming strategy is important</a:t>
            </a:r>
            <a:r>
              <a:rPr lang="en-US" altLang="en-US" sz="2800" dirty="0">
                <a:solidFill>
                  <a:srgbClr val="5A1C25"/>
                </a:solidFill>
              </a:rPr>
              <a:t>: </a:t>
            </a:r>
            <a:r>
              <a:rPr lang="en-US" altLang="en-US" sz="2800" dirty="0">
                <a:solidFill>
                  <a:srgbClr val="000E2A"/>
                </a:solidFill>
              </a:rPr>
              <a:t>now more important since the </a:t>
            </a:r>
            <a:r>
              <a:rPr lang="en-US" altLang="en-US" sz="2800" i="1" dirty="0">
                <a:solidFill>
                  <a:srgbClr val="000E2A"/>
                </a:solidFill>
              </a:rPr>
              <a:t>Government Pension Offset </a:t>
            </a:r>
            <a:r>
              <a:rPr lang="en-US" altLang="en-US" sz="2800" dirty="0">
                <a:solidFill>
                  <a:srgbClr val="000E2A"/>
                </a:solidFill>
              </a:rPr>
              <a:t>has been repealed.</a:t>
            </a:r>
          </a:p>
          <a:p>
            <a:pPr>
              <a:spcBef>
                <a:spcPts val="0"/>
              </a:spcBef>
            </a:pPr>
            <a:endParaRPr lang="en-US" altLang="en-US" dirty="0"/>
          </a:p>
        </p:txBody>
      </p:sp>
      <p:sp>
        <p:nvSpPr>
          <p:cNvPr id="4915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b="1">
                <a:solidFill>
                  <a:schemeClr val="tx1"/>
                </a:solidFill>
                <a:latin typeface="Arial" panose="020B0604020202020204" pitchFamily="34" charset="0"/>
              </a:defRPr>
            </a:lvl1pPr>
            <a:lvl2pPr marL="742950" indent="-285750">
              <a:defRPr sz="3200" b="1">
                <a:solidFill>
                  <a:schemeClr val="tx1"/>
                </a:solidFill>
                <a:latin typeface="Arial" panose="020B0604020202020204" pitchFamily="34" charset="0"/>
              </a:defRPr>
            </a:lvl2pPr>
            <a:lvl3pPr marL="1143000" indent="-228600">
              <a:defRPr sz="3200" b="1">
                <a:solidFill>
                  <a:schemeClr val="tx1"/>
                </a:solidFill>
                <a:latin typeface="Arial" panose="020B0604020202020204" pitchFamily="34" charset="0"/>
              </a:defRPr>
            </a:lvl3pPr>
            <a:lvl4pPr marL="1600200" indent="-228600">
              <a:defRPr sz="3200" b="1">
                <a:solidFill>
                  <a:schemeClr val="tx1"/>
                </a:solidFill>
                <a:latin typeface="Arial" panose="020B0604020202020204" pitchFamily="34" charset="0"/>
              </a:defRPr>
            </a:lvl4pPr>
            <a:lvl5pPr marL="2057400" indent="-228600">
              <a:defRPr sz="3200" b="1">
                <a:solidFill>
                  <a:schemeClr val="tx1"/>
                </a:solidFill>
                <a:latin typeface="Arial" panose="020B0604020202020204" pitchFamily="34" charset="0"/>
              </a:defRPr>
            </a:lvl5pPr>
            <a:lvl6pPr marL="2514600" indent="-228600" eaLnBrk="0" fontAlgn="base" hangingPunct="0">
              <a:spcBef>
                <a:spcPct val="0"/>
              </a:spcBef>
              <a:spcAft>
                <a:spcPct val="0"/>
              </a:spcAft>
              <a:defRPr sz="3200" b="1">
                <a:solidFill>
                  <a:schemeClr val="tx1"/>
                </a:solidFill>
                <a:latin typeface="Arial" panose="020B0604020202020204" pitchFamily="34" charset="0"/>
              </a:defRPr>
            </a:lvl6pPr>
            <a:lvl7pPr marL="2971800" indent="-228600" eaLnBrk="0" fontAlgn="base" hangingPunct="0">
              <a:spcBef>
                <a:spcPct val="0"/>
              </a:spcBef>
              <a:spcAft>
                <a:spcPct val="0"/>
              </a:spcAft>
              <a:defRPr sz="3200" b="1">
                <a:solidFill>
                  <a:schemeClr val="tx1"/>
                </a:solidFill>
                <a:latin typeface="Arial" panose="020B0604020202020204" pitchFamily="34" charset="0"/>
              </a:defRPr>
            </a:lvl7pPr>
            <a:lvl8pPr marL="3429000" indent="-228600" eaLnBrk="0" fontAlgn="base" hangingPunct="0">
              <a:spcBef>
                <a:spcPct val="0"/>
              </a:spcBef>
              <a:spcAft>
                <a:spcPct val="0"/>
              </a:spcAft>
              <a:defRPr sz="3200" b="1">
                <a:solidFill>
                  <a:schemeClr val="tx1"/>
                </a:solidFill>
                <a:latin typeface="Arial" panose="020B0604020202020204" pitchFamily="34" charset="0"/>
              </a:defRPr>
            </a:lvl8pPr>
            <a:lvl9pPr marL="3886200" indent="-228600" eaLnBrk="0" fontAlgn="base" hangingPunct="0">
              <a:spcBef>
                <a:spcPct val="0"/>
              </a:spcBef>
              <a:spcAft>
                <a:spcPct val="0"/>
              </a:spcAft>
              <a:defRPr sz="3200" b="1">
                <a:solidFill>
                  <a:schemeClr val="tx1"/>
                </a:solidFill>
                <a:latin typeface="Arial" panose="020B0604020202020204" pitchFamily="34" charset="0"/>
              </a:defRPr>
            </a:lvl9pPr>
          </a:lstStyle>
          <a:p>
            <a:fld id="{D2A068A4-AA62-44E0-8ABA-9CB09EED6EE0}" type="slidenum">
              <a:rPr lang="en-US" altLang="en-US" sz="1200" b="0" smtClean="0">
                <a:solidFill>
                  <a:srgbClr val="3F3F3F"/>
                </a:solidFill>
              </a:rPr>
              <a:pPr/>
              <a:t>17</a:t>
            </a:fld>
            <a:endParaRPr lang="en-US" altLang="en-US" sz="1200" b="0" dirty="0">
              <a:solidFill>
                <a:srgbClr val="3F3F3F"/>
              </a:solidFill>
            </a:endParaRPr>
          </a:p>
        </p:txBody>
      </p:sp>
    </p:spTree>
    <p:extLst>
      <p:ext uri="{BB962C8B-B14F-4D97-AF65-F5344CB8AC3E}">
        <p14:creationId xmlns:p14="http://schemas.microsoft.com/office/powerpoint/2010/main" val="922779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AD6DB-33FA-C7CE-0FA0-2532763F46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929D3B-E1E5-0D60-CD28-533EA2FB221F}"/>
              </a:ext>
            </a:extLst>
          </p:cNvPr>
          <p:cNvSpPr>
            <a:spLocks noGrp="1"/>
          </p:cNvSpPr>
          <p:nvPr>
            <p:ph type="title"/>
          </p:nvPr>
        </p:nvSpPr>
        <p:spPr/>
        <p:txBody>
          <a:bodyPr/>
          <a:lstStyle/>
          <a:p>
            <a:r>
              <a:rPr lang="en-US" dirty="0"/>
              <a:t>Claiming Early – Earnings Limits</a:t>
            </a:r>
          </a:p>
        </p:txBody>
      </p:sp>
      <p:sp>
        <p:nvSpPr>
          <p:cNvPr id="3" name="Content Placeholder 2">
            <a:extLst>
              <a:ext uri="{FF2B5EF4-FFF2-40B4-BE49-F238E27FC236}">
                <a16:creationId xmlns:a16="http://schemas.microsoft.com/office/drawing/2014/main" id="{2CE2CE17-FE91-C5C5-27B3-50BAA42BCCC1}"/>
              </a:ext>
            </a:extLst>
          </p:cNvPr>
          <p:cNvSpPr>
            <a:spLocks noGrp="1"/>
          </p:cNvSpPr>
          <p:nvPr>
            <p:ph idx="1"/>
          </p:nvPr>
        </p:nvSpPr>
        <p:spPr/>
        <p:txBody>
          <a:bodyPr>
            <a:normAutofit fontScale="77500" lnSpcReduction="20000"/>
          </a:bodyPr>
          <a:lstStyle/>
          <a:p>
            <a:pPr marL="0" indent="0">
              <a:lnSpc>
                <a:spcPct val="120000"/>
              </a:lnSpc>
              <a:spcBef>
                <a:spcPts val="0"/>
              </a:spcBef>
              <a:buNone/>
            </a:pPr>
            <a:r>
              <a:rPr lang="en-US" dirty="0"/>
              <a:t>If you claim benefits before your FRA - Full Retirement Age (67 in most cases), not only is there a benefit reduction but your benefits will be subject to annual wage limitations.  The annual wage limitation in 2026 will be $24,480.</a:t>
            </a:r>
          </a:p>
          <a:p>
            <a:pPr marL="0" indent="0">
              <a:lnSpc>
                <a:spcPct val="120000"/>
              </a:lnSpc>
              <a:spcBef>
                <a:spcPts val="0"/>
              </a:spcBef>
              <a:buNone/>
            </a:pPr>
            <a:endParaRPr lang="en-US" dirty="0"/>
          </a:p>
          <a:p>
            <a:pPr marL="0" indent="0">
              <a:lnSpc>
                <a:spcPct val="120000"/>
              </a:lnSpc>
              <a:spcBef>
                <a:spcPts val="0"/>
              </a:spcBef>
              <a:buNone/>
            </a:pPr>
            <a:r>
              <a:rPr lang="en-US" dirty="0">
                <a:solidFill>
                  <a:srgbClr val="640000"/>
                </a:solidFill>
              </a:rPr>
              <a:t>If you earn </a:t>
            </a:r>
            <a:r>
              <a:rPr lang="en-US" i="1" dirty="0">
                <a:solidFill>
                  <a:srgbClr val="640000"/>
                </a:solidFill>
              </a:rPr>
              <a:t>wages</a:t>
            </a:r>
            <a:r>
              <a:rPr lang="en-US" dirty="0">
                <a:solidFill>
                  <a:srgbClr val="640000"/>
                </a:solidFill>
              </a:rPr>
              <a:t> above that amount, your next year’s SSA is reduced (withheld) by $1 for every $2 you were over the limit.  </a:t>
            </a:r>
          </a:p>
          <a:p>
            <a:pPr marL="0" indent="0">
              <a:lnSpc>
                <a:spcPct val="120000"/>
              </a:lnSpc>
              <a:spcBef>
                <a:spcPts val="0"/>
              </a:spcBef>
              <a:buNone/>
            </a:pPr>
            <a:r>
              <a:rPr lang="en-US" dirty="0">
                <a:solidFill>
                  <a:srgbClr val="640000"/>
                </a:solidFill>
              </a:rPr>
              <a:t>Special higher limits apply in the year you attain the FRA.</a:t>
            </a:r>
          </a:p>
          <a:p>
            <a:pPr marL="0" indent="0">
              <a:lnSpc>
                <a:spcPct val="120000"/>
              </a:lnSpc>
              <a:spcBef>
                <a:spcPts val="0"/>
              </a:spcBef>
              <a:buNone/>
            </a:pPr>
            <a:endParaRPr lang="en-US" dirty="0"/>
          </a:p>
          <a:p>
            <a:pPr marL="0" indent="0">
              <a:lnSpc>
                <a:spcPct val="120000"/>
              </a:lnSpc>
              <a:spcBef>
                <a:spcPts val="0"/>
              </a:spcBef>
              <a:buNone/>
            </a:pPr>
            <a:r>
              <a:rPr lang="en-US" dirty="0">
                <a:solidFill>
                  <a:srgbClr val="000E2A"/>
                </a:solidFill>
              </a:rPr>
              <a:t>Benefits are technically “withheld,” not reduced.  You are paid back the reduction amount after you hit the FRA.  </a:t>
            </a:r>
            <a:r>
              <a:rPr lang="en-US" i="1" dirty="0">
                <a:solidFill>
                  <a:srgbClr val="000E2A"/>
                </a:solidFill>
              </a:rPr>
              <a:t>How does that work? </a:t>
            </a:r>
            <a:r>
              <a:rPr lang="en-US" dirty="0">
                <a:solidFill>
                  <a:srgbClr val="000E2A"/>
                </a:solidFill>
              </a:rPr>
              <a:t> Dan doesn’t know.</a:t>
            </a:r>
          </a:p>
        </p:txBody>
      </p:sp>
      <p:sp>
        <p:nvSpPr>
          <p:cNvPr id="4" name="Slide Number Placeholder 3">
            <a:extLst>
              <a:ext uri="{FF2B5EF4-FFF2-40B4-BE49-F238E27FC236}">
                <a16:creationId xmlns:a16="http://schemas.microsoft.com/office/drawing/2014/main" id="{B36CC787-7ACF-F435-25A7-7920305A3D21}"/>
              </a:ext>
            </a:extLst>
          </p:cNvPr>
          <p:cNvSpPr>
            <a:spLocks noGrp="1"/>
          </p:cNvSpPr>
          <p:nvPr>
            <p:ph type="sldNum" sz="quarter" idx="12"/>
          </p:nvPr>
        </p:nvSpPr>
        <p:spPr/>
        <p:txBody>
          <a:bodyPr/>
          <a:lstStyle/>
          <a:p>
            <a:fld id="{8B745C4C-F265-4142-AF32-45B84E31CD75}" type="slidenum">
              <a:rPr lang="en-US" smtClean="0"/>
              <a:t>18</a:t>
            </a:fld>
            <a:endParaRPr lang="en-US" dirty="0"/>
          </a:p>
        </p:txBody>
      </p:sp>
    </p:spTree>
    <p:extLst>
      <p:ext uri="{BB962C8B-B14F-4D97-AF65-F5344CB8AC3E}">
        <p14:creationId xmlns:p14="http://schemas.microsoft.com/office/powerpoint/2010/main" val="21447001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DA300-3C21-EB62-6E69-39624D223D28}"/>
              </a:ext>
            </a:extLst>
          </p:cNvPr>
          <p:cNvSpPr>
            <a:spLocks noGrp="1"/>
          </p:cNvSpPr>
          <p:nvPr>
            <p:ph type="title"/>
          </p:nvPr>
        </p:nvSpPr>
        <p:spPr/>
        <p:txBody>
          <a:bodyPr>
            <a:normAutofit fontScale="90000"/>
          </a:bodyPr>
          <a:lstStyle/>
          <a:p>
            <a:r>
              <a:rPr lang="en-US" dirty="0">
                <a:solidFill>
                  <a:srgbClr val="5A1C25"/>
                </a:solidFill>
              </a:rPr>
              <a:t>Claiming Strategies: Expert Assistance</a:t>
            </a:r>
          </a:p>
        </p:txBody>
      </p:sp>
      <p:sp>
        <p:nvSpPr>
          <p:cNvPr id="3" name="Content Placeholder 2">
            <a:extLst>
              <a:ext uri="{FF2B5EF4-FFF2-40B4-BE49-F238E27FC236}">
                <a16:creationId xmlns:a16="http://schemas.microsoft.com/office/drawing/2014/main" id="{BA84E9B7-BE40-740A-202F-9632630BBBA0}"/>
              </a:ext>
            </a:extLst>
          </p:cNvPr>
          <p:cNvSpPr>
            <a:spLocks noGrp="1"/>
          </p:cNvSpPr>
          <p:nvPr>
            <p:ph idx="1"/>
          </p:nvPr>
        </p:nvSpPr>
        <p:spPr/>
        <p:txBody>
          <a:bodyPr>
            <a:normAutofit fontScale="85000" lnSpcReduction="10000"/>
          </a:bodyPr>
          <a:lstStyle/>
          <a:p>
            <a:r>
              <a:rPr lang="en-US" dirty="0">
                <a:solidFill>
                  <a:srgbClr val="000E2A"/>
                </a:solidFill>
              </a:rPr>
              <a:t>Two good sources have been tested by the speaker (not endorsed by IPPFA).  Both reasonably priced.</a:t>
            </a:r>
          </a:p>
          <a:p>
            <a:pPr marL="640080"/>
            <a:r>
              <a:rPr lang="en-US" i="1" dirty="0">
                <a:solidFill>
                  <a:srgbClr val="5A1C25"/>
                </a:solidFill>
              </a:rPr>
              <a:t>MaximizemySocialSecurity.com</a:t>
            </a:r>
            <a:r>
              <a:rPr lang="en-US" dirty="0">
                <a:solidFill>
                  <a:srgbClr val="000E2A"/>
                </a:solidFill>
              </a:rPr>
              <a:t>.  Website of Boston University professor and author on benefit maximization.  Recommended by Terry Savage, nationally syndicated columnist.</a:t>
            </a:r>
          </a:p>
          <a:p>
            <a:pPr marL="640080"/>
            <a:r>
              <a:rPr lang="en-US" i="1" dirty="0">
                <a:solidFill>
                  <a:srgbClr val="5A1C25"/>
                </a:solidFill>
              </a:rPr>
              <a:t>SocialSecurityAdvisors.com</a:t>
            </a:r>
            <a:r>
              <a:rPr lang="en-US" dirty="0">
                <a:solidFill>
                  <a:srgbClr val="000E2A"/>
                </a:solidFill>
              </a:rPr>
              <a:t>.  Very complete reports plus the option to speak to an expert. </a:t>
            </a:r>
          </a:p>
          <a:p>
            <a:r>
              <a:rPr lang="en-US" dirty="0">
                <a:solidFill>
                  <a:srgbClr val="5A1C25"/>
                </a:solidFill>
              </a:rPr>
              <a:t>Also: </a:t>
            </a:r>
            <a:r>
              <a:rPr lang="en-US" dirty="0">
                <a:solidFill>
                  <a:srgbClr val="000E2A"/>
                </a:solidFill>
              </a:rPr>
              <a:t>your own personal financial advisor may have sophisticated software to support estimates.</a:t>
            </a:r>
          </a:p>
          <a:p>
            <a:pPr marL="0" indent="0">
              <a:buNone/>
            </a:pPr>
            <a:r>
              <a:rPr lang="en-US" b="1" dirty="0">
                <a:solidFill>
                  <a:srgbClr val="640000"/>
                </a:solidFill>
              </a:rPr>
              <a:t>………..</a:t>
            </a:r>
          </a:p>
          <a:p>
            <a:endParaRPr lang="en-US" sz="2400" dirty="0">
              <a:solidFill>
                <a:srgbClr val="640000"/>
              </a:solidFill>
            </a:endParaRPr>
          </a:p>
        </p:txBody>
      </p:sp>
      <p:sp>
        <p:nvSpPr>
          <p:cNvPr id="4" name="Slide Number Placeholder 3">
            <a:extLst>
              <a:ext uri="{FF2B5EF4-FFF2-40B4-BE49-F238E27FC236}">
                <a16:creationId xmlns:a16="http://schemas.microsoft.com/office/drawing/2014/main" id="{0CA141A6-B3DB-D182-73E0-8BD49E704682}"/>
              </a:ext>
            </a:extLst>
          </p:cNvPr>
          <p:cNvSpPr>
            <a:spLocks noGrp="1"/>
          </p:cNvSpPr>
          <p:nvPr>
            <p:ph type="sldNum" sz="quarter" idx="12"/>
          </p:nvPr>
        </p:nvSpPr>
        <p:spPr/>
        <p:txBody>
          <a:bodyPr/>
          <a:lstStyle/>
          <a:p>
            <a:fld id="{8B745C4C-F265-4142-AF32-45B84E31CD75}" type="slidenum">
              <a:rPr lang="en-US" smtClean="0"/>
              <a:t>19</a:t>
            </a:fld>
            <a:endParaRPr lang="en-US" dirty="0"/>
          </a:p>
        </p:txBody>
      </p:sp>
    </p:spTree>
    <p:extLst>
      <p:ext uri="{BB962C8B-B14F-4D97-AF65-F5344CB8AC3E}">
        <p14:creationId xmlns:p14="http://schemas.microsoft.com/office/powerpoint/2010/main" val="2993658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FE0E2-1938-4553-191D-BCA8CE5124C3}"/>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35DC751D-F321-1267-1A52-EDCCDEC0A6D0}"/>
              </a:ext>
            </a:extLst>
          </p:cNvPr>
          <p:cNvSpPr>
            <a:spLocks noGrp="1"/>
          </p:cNvSpPr>
          <p:nvPr>
            <p:ph idx="1"/>
          </p:nvPr>
        </p:nvSpPr>
        <p:spPr/>
        <p:txBody>
          <a:bodyPr/>
          <a:lstStyle/>
          <a:p>
            <a:r>
              <a:rPr lang="en-US" dirty="0">
                <a:solidFill>
                  <a:srgbClr val="640000"/>
                </a:solidFill>
              </a:rPr>
              <a:t>Social Security has almost 3,000 benefit and eligibility rules.</a:t>
            </a:r>
          </a:p>
          <a:p>
            <a:r>
              <a:rPr lang="en-US" dirty="0"/>
              <a:t>Plus, Administrative Law Decisions</a:t>
            </a:r>
          </a:p>
          <a:p>
            <a:r>
              <a:rPr lang="en-US" dirty="0">
                <a:solidFill>
                  <a:srgbClr val="640000"/>
                </a:solidFill>
              </a:rPr>
              <a:t>Plus, Court Decisions</a:t>
            </a:r>
          </a:p>
          <a:p>
            <a:r>
              <a:rPr lang="en-US" dirty="0"/>
              <a:t>Nobody at IPPFA is an expert in all of this.  Today’s presentation is for educational purposes only.  Do your own research before making any important decisions.</a:t>
            </a:r>
          </a:p>
        </p:txBody>
      </p:sp>
      <p:sp>
        <p:nvSpPr>
          <p:cNvPr id="4" name="Slide Number Placeholder 3">
            <a:extLst>
              <a:ext uri="{FF2B5EF4-FFF2-40B4-BE49-F238E27FC236}">
                <a16:creationId xmlns:a16="http://schemas.microsoft.com/office/drawing/2014/main" id="{D17131CF-3F84-673C-0762-90D7B35535CE}"/>
              </a:ext>
            </a:extLst>
          </p:cNvPr>
          <p:cNvSpPr>
            <a:spLocks noGrp="1"/>
          </p:cNvSpPr>
          <p:nvPr>
            <p:ph type="sldNum" sz="quarter" idx="12"/>
          </p:nvPr>
        </p:nvSpPr>
        <p:spPr/>
        <p:txBody>
          <a:bodyPr/>
          <a:lstStyle/>
          <a:p>
            <a:fld id="{8B745C4C-F265-4142-AF32-45B84E31CD75}" type="slidenum">
              <a:rPr lang="en-US" smtClean="0"/>
              <a:t>2</a:t>
            </a:fld>
            <a:endParaRPr lang="en-US" dirty="0"/>
          </a:p>
        </p:txBody>
      </p:sp>
    </p:spTree>
    <p:extLst>
      <p:ext uri="{BB962C8B-B14F-4D97-AF65-F5344CB8AC3E}">
        <p14:creationId xmlns:p14="http://schemas.microsoft.com/office/powerpoint/2010/main" val="1919283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0CF2A-70AA-0009-12DE-231D37114B1D}"/>
              </a:ext>
            </a:extLst>
          </p:cNvPr>
          <p:cNvSpPr>
            <a:spLocks noGrp="1"/>
          </p:cNvSpPr>
          <p:nvPr>
            <p:ph type="title"/>
          </p:nvPr>
        </p:nvSpPr>
        <p:spPr/>
        <p:txBody>
          <a:bodyPr/>
          <a:lstStyle/>
          <a:p>
            <a:r>
              <a:rPr lang="en-US" dirty="0"/>
              <a:t>Wrap up</a:t>
            </a:r>
          </a:p>
        </p:txBody>
      </p:sp>
      <p:sp>
        <p:nvSpPr>
          <p:cNvPr id="3" name="Content Placeholder 2">
            <a:extLst>
              <a:ext uri="{FF2B5EF4-FFF2-40B4-BE49-F238E27FC236}">
                <a16:creationId xmlns:a16="http://schemas.microsoft.com/office/drawing/2014/main" id="{1EFC814D-83AD-F443-209A-79408E3B302D}"/>
              </a:ext>
            </a:extLst>
          </p:cNvPr>
          <p:cNvSpPr>
            <a:spLocks noGrp="1"/>
          </p:cNvSpPr>
          <p:nvPr>
            <p:ph idx="1"/>
          </p:nvPr>
        </p:nvSpPr>
        <p:spPr/>
        <p:txBody>
          <a:bodyPr>
            <a:normAutofit fontScale="92500" lnSpcReduction="20000"/>
          </a:bodyPr>
          <a:lstStyle/>
          <a:p>
            <a:r>
              <a:rPr lang="en-US" dirty="0"/>
              <a:t>Social Security is one of the three-legs or retirement income: Pension, Social Security, personal savings.</a:t>
            </a:r>
          </a:p>
          <a:p>
            <a:r>
              <a:rPr lang="en-US" dirty="0">
                <a:solidFill>
                  <a:srgbClr val="640000"/>
                </a:solidFill>
              </a:rPr>
              <a:t>The Social Security leg just got a little stronger for Illinois police and fire.</a:t>
            </a:r>
          </a:p>
          <a:p>
            <a:r>
              <a:rPr lang="en-US" dirty="0"/>
              <a:t>The Windfall Elimination Provision (WEP) and the Government Pension Offset (GPO) are repealed.</a:t>
            </a:r>
          </a:p>
          <a:p>
            <a:r>
              <a:rPr lang="en-US" dirty="0">
                <a:solidFill>
                  <a:srgbClr val="640000"/>
                </a:solidFill>
              </a:rPr>
              <a:t>Claiming strategies just got a little more important, especially if Spousal Benefits are in play.</a:t>
            </a:r>
          </a:p>
          <a:p>
            <a:r>
              <a:rPr lang="en-US" dirty="0"/>
              <a:t>There is almost always a benefit to earning more Social Security credit.</a:t>
            </a:r>
          </a:p>
        </p:txBody>
      </p:sp>
      <p:sp>
        <p:nvSpPr>
          <p:cNvPr id="4" name="Slide Number Placeholder 3">
            <a:extLst>
              <a:ext uri="{FF2B5EF4-FFF2-40B4-BE49-F238E27FC236}">
                <a16:creationId xmlns:a16="http://schemas.microsoft.com/office/drawing/2014/main" id="{71273EA2-FF47-6E54-CCCF-C1AF2ACBFCB5}"/>
              </a:ext>
            </a:extLst>
          </p:cNvPr>
          <p:cNvSpPr>
            <a:spLocks noGrp="1"/>
          </p:cNvSpPr>
          <p:nvPr>
            <p:ph type="sldNum" sz="quarter" idx="12"/>
          </p:nvPr>
        </p:nvSpPr>
        <p:spPr/>
        <p:txBody>
          <a:bodyPr/>
          <a:lstStyle/>
          <a:p>
            <a:fld id="{8B745C4C-F265-4142-AF32-45B84E31CD75}" type="slidenum">
              <a:rPr lang="en-US" smtClean="0"/>
              <a:t>20</a:t>
            </a:fld>
            <a:endParaRPr lang="en-US" dirty="0"/>
          </a:p>
        </p:txBody>
      </p:sp>
    </p:spTree>
    <p:extLst>
      <p:ext uri="{BB962C8B-B14F-4D97-AF65-F5344CB8AC3E}">
        <p14:creationId xmlns:p14="http://schemas.microsoft.com/office/powerpoint/2010/main" val="27473370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CDEE6-6639-F842-7DEC-4E919E16DD7C}"/>
              </a:ext>
            </a:extLst>
          </p:cNvPr>
          <p:cNvSpPr>
            <a:spLocks noGrp="1"/>
          </p:cNvSpPr>
          <p:nvPr>
            <p:ph type="title"/>
          </p:nvPr>
        </p:nvSpPr>
        <p:spPr/>
        <p:txBody>
          <a:bodyPr/>
          <a:lstStyle/>
          <a:p>
            <a:r>
              <a:rPr lang="en-US" dirty="0"/>
              <a:t>Questions	</a:t>
            </a:r>
          </a:p>
        </p:txBody>
      </p:sp>
      <p:sp>
        <p:nvSpPr>
          <p:cNvPr id="3" name="Content Placeholder 2">
            <a:extLst>
              <a:ext uri="{FF2B5EF4-FFF2-40B4-BE49-F238E27FC236}">
                <a16:creationId xmlns:a16="http://schemas.microsoft.com/office/drawing/2014/main" id="{90CF9524-2A2A-E2A2-3E47-E960CD3E3DD5}"/>
              </a:ext>
            </a:extLst>
          </p:cNvPr>
          <p:cNvSpPr>
            <a:spLocks noGrp="1"/>
          </p:cNvSpPr>
          <p:nvPr>
            <p:ph idx="1"/>
          </p:nvPr>
        </p:nvSpPr>
        <p:spPr/>
        <p:txBody>
          <a:bodyPr/>
          <a:lstStyle/>
          <a:p>
            <a:pPr marL="0" indent="0" algn="ctr">
              <a:buNone/>
            </a:pPr>
            <a:endParaRPr lang="en-US" sz="3600" dirty="0"/>
          </a:p>
          <a:p>
            <a:pPr marL="0" indent="0" algn="ctr">
              <a:buNone/>
            </a:pPr>
            <a:r>
              <a:rPr lang="en-US" sz="3600" dirty="0"/>
              <a:t>Any questions on this module?</a:t>
            </a:r>
          </a:p>
          <a:p>
            <a:endParaRPr lang="en-US" dirty="0"/>
          </a:p>
          <a:p>
            <a:endParaRPr lang="en-US" dirty="0"/>
          </a:p>
        </p:txBody>
      </p:sp>
      <p:sp>
        <p:nvSpPr>
          <p:cNvPr id="4" name="Slide Number Placeholder 3">
            <a:extLst>
              <a:ext uri="{FF2B5EF4-FFF2-40B4-BE49-F238E27FC236}">
                <a16:creationId xmlns:a16="http://schemas.microsoft.com/office/drawing/2014/main" id="{741C462A-1947-0C8B-7EB7-D1F0779E7A73}"/>
              </a:ext>
            </a:extLst>
          </p:cNvPr>
          <p:cNvSpPr>
            <a:spLocks noGrp="1"/>
          </p:cNvSpPr>
          <p:nvPr>
            <p:ph type="sldNum" sz="quarter" idx="12"/>
          </p:nvPr>
        </p:nvSpPr>
        <p:spPr/>
        <p:txBody>
          <a:bodyPr/>
          <a:lstStyle/>
          <a:p>
            <a:fld id="{8B745C4C-F265-4142-AF32-45B84E31CD75}" type="slidenum">
              <a:rPr lang="en-US" smtClean="0"/>
              <a:t>21</a:t>
            </a:fld>
            <a:endParaRPr lang="en-US" dirty="0"/>
          </a:p>
        </p:txBody>
      </p:sp>
    </p:spTree>
    <p:extLst>
      <p:ext uri="{BB962C8B-B14F-4D97-AF65-F5344CB8AC3E}">
        <p14:creationId xmlns:p14="http://schemas.microsoft.com/office/powerpoint/2010/main" val="25820870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23071-BD14-D277-804A-6054D22BF3A5}"/>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E5A561CF-B8F1-7EED-B640-9B0A6F1F70CA}"/>
              </a:ext>
            </a:extLst>
          </p:cNvPr>
          <p:cNvSpPr>
            <a:spLocks noGrp="1"/>
          </p:cNvSpPr>
          <p:nvPr>
            <p:ph idx="1"/>
          </p:nvPr>
        </p:nvSpPr>
        <p:spPr/>
        <p:txBody>
          <a:bodyPr>
            <a:normAutofit lnSpcReduction="10000"/>
          </a:bodyPr>
          <a:lstStyle/>
          <a:p>
            <a:r>
              <a:rPr lang="en-US" dirty="0">
                <a:solidFill>
                  <a:srgbClr val="5A1C25"/>
                </a:solidFill>
                <a:hlinkClick r:id="rId2">
                  <a:extLst>
                    <a:ext uri="{A12FA001-AC4F-418D-AE19-62706E023703}">
                      <ahyp:hlinkClr xmlns:ahyp="http://schemas.microsoft.com/office/drawing/2018/hyperlinkcolor" val="tx"/>
                    </a:ext>
                  </a:extLst>
                </a:hlinkClick>
              </a:rPr>
              <a:t>Dan.ryan@ippfa.org</a:t>
            </a:r>
            <a:endParaRPr lang="en-US" dirty="0">
              <a:solidFill>
                <a:srgbClr val="5A1C25"/>
              </a:solidFill>
            </a:endParaRPr>
          </a:p>
          <a:p>
            <a:r>
              <a:rPr lang="en-US" dirty="0"/>
              <a:t>IPPFA.org, Information Bulletins	</a:t>
            </a:r>
          </a:p>
          <a:p>
            <a:r>
              <a:rPr lang="en-US" i="1" dirty="0">
                <a:solidFill>
                  <a:srgbClr val="640000"/>
                </a:solidFill>
              </a:rPr>
              <a:t>IPPFA Retirement Guide. </a:t>
            </a:r>
            <a:r>
              <a:rPr lang="en-US" dirty="0">
                <a:solidFill>
                  <a:srgbClr val="640000"/>
                </a:solidFill>
              </a:rPr>
              <a:t>For Article 3-4 Members.</a:t>
            </a:r>
            <a:endParaRPr lang="en-US" i="1" dirty="0">
              <a:solidFill>
                <a:srgbClr val="640000"/>
              </a:solidFill>
            </a:endParaRPr>
          </a:p>
          <a:p>
            <a:r>
              <a:rPr lang="en-US" i="1" dirty="0">
                <a:solidFill>
                  <a:srgbClr val="640000"/>
                </a:solidFill>
              </a:rPr>
              <a:t>Chicago Police and Fire Retirement Guide</a:t>
            </a:r>
            <a:r>
              <a:rPr lang="en-US" dirty="0"/>
              <a:t>.</a:t>
            </a:r>
            <a:r>
              <a:rPr lang="en-US" dirty="0">
                <a:solidFill>
                  <a:srgbClr val="640000"/>
                </a:solidFill>
              </a:rPr>
              <a:t> </a:t>
            </a:r>
          </a:p>
          <a:p>
            <a:pPr marL="0" indent="0">
              <a:buNone/>
            </a:pPr>
            <a:r>
              <a:rPr lang="en-US" dirty="0"/>
              <a:t>Books are available on Amazon.com and via bulk purchase at IPPFA.org.  Look for the “updated for 2025” edition to be sure you are receiving the new Social Security information.</a:t>
            </a:r>
          </a:p>
        </p:txBody>
      </p:sp>
      <p:sp>
        <p:nvSpPr>
          <p:cNvPr id="4" name="Slide Number Placeholder 3">
            <a:extLst>
              <a:ext uri="{FF2B5EF4-FFF2-40B4-BE49-F238E27FC236}">
                <a16:creationId xmlns:a16="http://schemas.microsoft.com/office/drawing/2014/main" id="{88B2552D-8E4E-771E-5AB9-7956D1501EAC}"/>
              </a:ext>
            </a:extLst>
          </p:cNvPr>
          <p:cNvSpPr>
            <a:spLocks noGrp="1"/>
          </p:cNvSpPr>
          <p:nvPr>
            <p:ph type="sldNum" sz="quarter" idx="12"/>
          </p:nvPr>
        </p:nvSpPr>
        <p:spPr/>
        <p:txBody>
          <a:bodyPr/>
          <a:lstStyle/>
          <a:p>
            <a:fld id="{8B745C4C-F265-4142-AF32-45B84E31CD75}" type="slidenum">
              <a:rPr lang="en-US" smtClean="0"/>
              <a:t>22</a:t>
            </a:fld>
            <a:endParaRPr lang="en-US" dirty="0"/>
          </a:p>
        </p:txBody>
      </p:sp>
    </p:spTree>
    <p:extLst>
      <p:ext uri="{BB962C8B-B14F-4D97-AF65-F5344CB8AC3E}">
        <p14:creationId xmlns:p14="http://schemas.microsoft.com/office/powerpoint/2010/main" val="13908542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3862334-7966-4433-AFA9-59D552F1924F}"/>
              </a:ext>
            </a:extLst>
          </p:cNvPr>
          <p:cNvSpPr>
            <a:spLocks noGrp="1"/>
          </p:cNvSpPr>
          <p:nvPr>
            <p:ph type="sldNum" sz="quarter" idx="12"/>
          </p:nvPr>
        </p:nvSpPr>
        <p:spPr/>
        <p:txBody>
          <a:bodyPr/>
          <a:lstStyle/>
          <a:p>
            <a:fld id="{8B745C4C-F265-4142-AF32-45B84E31CD75}" type="slidenum">
              <a:rPr lang="en-US" smtClean="0"/>
              <a:t>23</a:t>
            </a:fld>
            <a:endParaRPr lang="en-US" dirty="0"/>
          </a:p>
        </p:txBody>
      </p:sp>
      <p:sp>
        <p:nvSpPr>
          <p:cNvPr id="5" name="Rectangle 4">
            <a:extLst>
              <a:ext uri="{FF2B5EF4-FFF2-40B4-BE49-F238E27FC236}">
                <a16:creationId xmlns:a16="http://schemas.microsoft.com/office/drawing/2014/main" id="{74DC405F-FCD3-49D2-8030-F14A54A86253}"/>
              </a:ext>
            </a:extLst>
          </p:cNvPr>
          <p:cNvSpPr/>
          <p:nvPr/>
        </p:nvSpPr>
        <p:spPr>
          <a:xfrm>
            <a:off x="675861" y="1167516"/>
            <a:ext cx="8030817" cy="2448427"/>
          </a:xfrm>
          <a:prstGeom prst="rect">
            <a:avLst/>
          </a:prstGeom>
        </p:spPr>
        <p:txBody>
          <a:bodyPr wrap="square">
            <a:spAutoFit/>
          </a:bodyPr>
          <a:lstStyle/>
          <a:p>
            <a:pPr>
              <a:lnSpc>
                <a:spcPct val="107000"/>
              </a:lnSpc>
              <a:spcAft>
                <a:spcPts val="800"/>
              </a:spcAft>
            </a:pPr>
            <a:r>
              <a:rPr lang="en-US" b="1" u="sng" dirty="0">
                <a:latin typeface="Minion Pro"/>
                <a:ea typeface="Trebuchet MS" panose="020B0603020202020204" pitchFamily="34" charset="0"/>
                <a:cs typeface="Times New Roman" panose="02020603050405020304" pitchFamily="18" charset="0"/>
              </a:rPr>
              <a:t>DISCLAIMER:</a:t>
            </a:r>
            <a:r>
              <a:rPr lang="en-US" b="1" dirty="0">
                <a:latin typeface="Minion Pro"/>
                <a:ea typeface="Trebuchet MS" panose="020B0603020202020204" pitchFamily="34" charset="0"/>
                <a:cs typeface="Times New Roman" panose="02020603050405020304" pitchFamily="18" charset="0"/>
              </a:rPr>
              <a:t>  Please remember that pensions, Social Security, deferred compensation and similar programs are created and governed by laws.  Such laws are subject to change and interpretation.  The material presented by IPPFA is solely for educational purposes.  IPPFA is not offering legal or tax advice or any other professional service.  Please do not make any decision that effects your retirement benefits without consulting a pension board, the Social Security Administration, a deferred compensation company’s credentialed agent, an attorney, a certified public accountant or similarly qualified professional.</a:t>
            </a:r>
            <a:endParaRPr lang="en-US" sz="1600" dirty="0">
              <a:effectLst/>
              <a:latin typeface="Trebuchet MS" panose="020B0603020202020204" pitchFamily="34" charset="0"/>
              <a:ea typeface="Trebuchet MS" panose="020B0603020202020204" pitchFamily="34" charset="0"/>
              <a:cs typeface="Times New Roman" panose="02020603050405020304" pitchFamily="18" charset="0"/>
            </a:endParaRPr>
          </a:p>
        </p:txBody>
      </p:sp>
    </p:spTree>
    <p:extLst>
      <p:ext uri="{BB962C8B-B14F-4D97-AF65-F5344CB8AC3E}">
        <p14:creationId xmlns:p14="http://schemas.microsoft.com/office/powerpoint/2010/main" val="1264082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10013-65C8-B6F9-D38B-7FFF7B94DB4F}"/>
              </a:ext>
            </a:extLst>
          </p:cNvPr>
          <p:cNvSpPr>
            <a:spLocks noGrp="1"/>
          </p:cNvSpPr>
          <p:nvPr>
            <p:ph type="title"/>
          </p:nvPr>
        </p:nvSpPr>
        <p:spPr/>
        <p:txBody>
          <a:bodyPr/>
          <a:lstStyle/>
          <a:p>
            <a:r>
              <a:rPr lang="en-US" dirty="0"/>
              <a:t>Social Security – What’s New?</a:t>
            </a:r>
          </a:p>
        </p:txBody>
      </p:sp>
      <p:sp>
        <p:nvSpPr>
          <p:cNvPr id="3" name="Content Placeholder 2">
            <a:extLst>
              <a:ext uri="{FF2B5EF4-FFF2-40B4-BE49-F238E27FC236}">
                <a16:creationId xmlns:a16="http://schemas.microsoft.com/office/drawing/2014/main" id="{C6808CCD-B928-F560-5CF6-AAA405E856F6}"/>
              </a:ext>
            </a:extLst>
          </p:cNvPr>
          <p:cNvSpPr>
            <a:spLocks noGrp="1"/>
          </p:cNvSpPr>
          <p:nvPr>
            <p:ph idx="1"/>
          </p:nvPr>
        </p:nvSpPr>
        <p:spPr/>
        <p:txBody>
          <a:bodyPr>
            <a:normAutofit lnSpcReduction="10000"/>
          </a:bodyPr>
          <a:lstStyle/>
          <a:p>
            <a:r>
              <a:rPr lang="en-US" dirty="0"/>
              <a:t>The </a:t>
            </a:r>
            <a:r>
              <a:rPr lang="en-US" i="1" dirty="0"/>
              <a:t>Social Security Fairness Act</a:t>
            </a:r>
            <a:r>
              <a:rPr lang="en-US"/>
              <a:t>, HR-82</a:t>
            </a:r>
            <a:r>
              <a:rPr lang="en-US" dirty="0"/>
              <a:t>, signed in to law on January 5, 2025.  Effective January 2024.</a:t>
            </a:r>
          </a:p>
          <a:p>
            <a:r>
              <a:rPr lang="en-US" dirty="0"/>
              <a:t>Repeals </a:t>
            </a:r>
            <a:r>
              <a:rPr lang="en-US" dirty="0">
                <a:solidFill>
                  <a:srgbClr val="640000"/>
                </a:solidFill>
              </a:rPr>
              <a:t>Windfall Elimination Provision </a:t>
            </a:r>
            <a:r>
              <a:rPr lang="en-US" dirty="0"/>
              <a:t>(WEP).</a:t>
            </a:r>
          </a:p>
          <a:p>
            <a:r>
              <a:rPr lang="en-US" dirty="0"/>
              <a:t>Repeals </a:t>
            </a:r>
            <a:r>
              <a:rPr lang="en-US" dirty="0">
                <a:solidFill>
                  <a:srgbClr val="640000"/>
                </a:solidFill>
              </a:rPr>
              <a:t>Government Pension Offset </a:t>
            </a:r>
            <a:r>
              <a:rPr lang="en-US" dirty="0"/>
              <a:t>(GPO).</a:t>
            </a:r>
          </a:p>
          <a:p>
            <a:r>
              <a:rPr lang="en-US" dirty="0"/>
              <a:t>These are major changes that affect public employees who have pensions from work outside of Social Security.</a:t>
            </a:r>
          </a:p>
          <a:p>
            <a:pPr marL="0" indent="0">
              <a:buNone/>
            </a:pPr>
            <a:r>
              <a:rPr lang="en-US" b="1" dirty="0">
                <a:solidFill>
                  <a:srgbClr val="640000"/>
                </a:solidFill>
              </a:rPr>
              <a:t>……..</a:t>
            </a:r>
          </a:p>
        </p:txBody>
      </p:sp>
      <p:sp>
        <p:nvSpPr>
          <p:cNvPr id="4" name="Slide Number Placeholder 3">
            <a:extLst>
              <a:ext uri="{FF2B5EF4-FFF2-40B4-BE49-F238E27FC236}">
                <a16:creationId xmlns:a16="http://schemas.microsoft.com/office/drawing/2014/main" id="{5371A080-A11E-0BCF-E80E-1A07B0F856DB}"/>
              </a:ext>
            </a:extLst>
          </p:cNvPr>
          <p:cNvSpPr>
            <a:spLocks noGrp="1"/>
          </p:cNvSpPr>
          <p:nvPr>
            <p:ph type="sldNum" sz="quarter" idx="12"/>
          </p:nvPr>
        </p:nvSpPr>
        <p:spPr/>
        <p:txBody>
          <a:bodyPr/>
          <a:lstStyle/>
          <a:p>
            <a:fld id="{8B745C4C-F265-4142-AF32-45B84E31CD75}" type="slidenum">
              <a:rPr lang="en-US" smtClean="0"/>
              <a:t>3</a:t>
            </a:fld>
            <a:endParaRPr lang="en-US" dirty="0"/>
          </a:p>
        </p:txBody>
      </p:sp>
    </p:spTree>
    <p:extLst>
      <p:ext uri="{BB962C8B-B14F-4D97-AF65-F5344CB8AC3E}">
        <p14:creationId xmlns:p14="http://schemas.microsoft.com/office/powerpoint/2010/main" val="3933440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8DE2D-A2D3-4F5B-BB31-D76EFC43512A}"/>
              </a:ext>
            </a:extLst>
          </p:cNvPr>
          <p:cNvSpPr>
            <a:spLocks noGrp="1"/>
          </p:cNvSpPr>
          <p:nvPr>
            <p:ph type="title"/>
          </p:nvPr>
        </p:nvSpPr>
        <p:spPr/>
        <p:txBody>
          <a:bodyPr>
            <a:normAutofit fontScale="90000"/>
          </a:bodyPr>
          <a:lstStyle/>
          <a:p>
            <a:r>
              <a:rPr lang="en-US" dirty="0"/>
              <a:t>Social Security for Public Employees:</a:t>
            </a:r>
            <a:br>
              <a:rPr lang="en-US" dirty="0"/>
            </a:br>
            <a:r>
              <a:rPr lang="en-US" dirty="0">
                <a:solidFill>
                  <a:srgbClr val="640000"/>
                </a:solidFill>
              </a:rPr>
              <a:t>IN or OUT?</a:t>
            </a:r>
          </a:p>
        </p:txBody>
      </p:sp>
      <p:sp>
        <p:nvSpPr>
          <p:cNvPr id="3" name="Content Placeholder 2">
            <a:extLst>
              <a:ext uri="{FF2B5EF4-FFF2-40B4-BE49-F238E27FC236}">
                <a16:creationId xmlns:a16="http://schemas.microsoft.com/office/drawing/2014/main" id="{40A8ADB9-E86E-7C96-2CE1-92D4D93636F7}"/>
              </a:ext>
            </a:extLst>
          </p:cNvPr>
          <p:cNvSpPr>
            <a:spLocks noGrp="1"/>
          </p:cNvSpPr>
          <p:nvPr>
            <p:ph idx="1"/>
          </p:nvPr>
        </p:nvSpPr>
        <p:spPr/>
        <p:txBody>
          <a:bodyPr>
            <a:normAutofit fontScale="77500" lnSpcReduction="20000"/>
          </a:bodyPr>
          <a:lstStyle/>
          <a:p>
            <a:pPr marL="0" indent="0">
              <a:lnSpc>
                <a:spcPct val="110000"/>
              </a:lnSpc>
              <a:spcBef>
                <a:spcPts val="0"/>
              </a:spcBef>
            </a:pPr>
            <a:r>
              <a:rPr lang="en-US" dirty="0"/>
              <a:t> This dates to agreements reached between the federal and state governments; Illinois back in the 1950’s.</a:t>
            </a:r>
          </a:p>
          <a:p>
            <a:pPr marL="0" indent="0">
              <a:lnSpc>
                <a:spcPct val="110000"/>
              </a:lnSpc>
              <a:spcBef>
                <a:spcPts val="0"/>
              </a:spcBef>
            </a:pPr>
            <a:endParaRPr lang="en-US" dirty="0"/>
          </a:p>
          <a:p>
            <a:pPr marL="0" indent="0">
              <a:lnSpc>
                <a:spcPct val="110000"/>
              </a:lnSpc>
              <a:spcBef>
                <a:spcPts val="0"/>
              </a:spcBef>
            </a:pPr>
            <a:r>
              <a:rPr lang="en-US" dirty="0">
                <a:solidFill>
                  <a:srgbClr val="5A1C25"/>
                </a:solidFill>
              </a:rPr>
              <a:t> Public employee groups were permitted to be OUT of Social Security if they had a pension equal or greater in value.</a:t>
            </a:r>
          </a:p>
          <a:p>
            <a:pPr marL="0" indent="0">
              <a:lnSpc>
                <a:spcPct val="110000"/>
              </a:lnSpc>
              <a:spcBef>
                <a:spcPts val="0"/>
              </a:spcBef>
            </a:pPr>
            <a:endParaRPr lang="en-US" dirty="0"/>
          </a:p>
          <a:p>
            <a:pPr marL="0" indent="0">
              <a:lnSpc>
                <a:spcPct val="110000"/>
              </a:lnSpc>
              <a:spcBef>
                <a:spcPts val="0"/>
              </a:spcBef>
            </a:pPr>
            <a:r>
              <a:rPr lang="en-US" dirty="0"/>
              <a:t> </a:t>
            </a:r>
            <a:r>
              <a:rPr lang="en-US" dirty="0">
                <a:solidFill>
                  <a:srgbClr val="640000"/>
                </a:solidFill>
              </a:rPr>
              <a:t>USA</a:t>
            </a:r>
            <a:r>
              <a:rPr lang="en-US" dirty="0"/>
              <a:t>: about 28% of state/local employees are excluded.</a:t>
            </a:r>
          </a:p>
          <a:p>
            <a:pPr marL="0" indent="0">
              <a:lnSpc>
                <a:spcPct val="110000"/>
              </a:lnSpc>
              <a:spcBef>
                <a:spcPts val="0"/>
              </a:spcBef>
            </a:pPr>
            <a:endParaRPr lang="en-US" dirty="0"/>
          </a:p>
          <a:p>
            <a:pPr marL="0" indent="0">
              <a:lnSpc>
                <a:spcPct val="110000"/>
              </a:lnSpc>
              <a:spcBef>
                <a:spcPts val="0"/>
              </a:spcBef>
            </a:pPr>
            <a:r>
              <a:rPr lang="en-US" dirty="0">
                <a:solidFill>
                  <a:srgbClr val="5A1C25"/>
                </a:solidFill>
              </a:rPr>
              <a:t> Illinois OUT</a:t>
            </a:r>
            <a:r>
              <a:rPr lang="en-US" b="1" dirty="0">
                <a:solidFill>
                  <a:srgbClr val="5A1C25"/>
                </a:solidFill>
              </a:rPr>
              <a:t>:</a:t>
            </a:r>
            <a:r>
              <a:rPr lang="en-US" dirty="0">
                <a:solidFill>
                  <a:srgbClr val="5A1C25"/>
                </a:solidFill>
              </a:rPr>
              <a:t>  </a:t>
            </a:r>
            <a:r>
              <a:rPr lang="en-US" dirty="0"/>
              <a:t>Chicago, Cook County, teachers, public colleges, most “Downstate” municipal police/fire.</a:t>
            </a:r>
          </a:p>
          <a:p>
            <a:pPr marL="0" indent="0">
              <a:lnSpc>
                <a:spcPct val="110000"/>
              </a:lnSpc>
              <a:spcBef>
                <a:spcPts val="0"/>
              </a:spcBef>
            </a:pPr>
            <a:endParaRPr lang="en-US" dirty="0"/>
          </a:p>
          <a:p>
            <a:pPr marL="0" indent="0">
              <a:lnSpc>
                <a:spcPct val="110000"/>
              </a:lnSpc>
              <a:spcBef>
                <a:spcPts val="0"/>
              </a:spcBef>
            </a:pPr>
            <a:r>
              <a:rPr lang="en-US" dirty="0">
                <a:solidFill>
                  <a:srgbClr val="5A1C25"/>
                </a:solidFill>
              </a:rPr>
              <a:t> Illinois IN</a:t>
            </a:r>
            <a:r>
              <a:rPr lang="en-US" b="1" dirty="0">
                <a:solidFill>
                  <a:srgbClr val="5A1C25"/>
                </a:solidFill>
              </a:rPr>
              <a:t>:</a:t>
            </a:r>
            <a:r>
              <a:rPr lang="en-US" dirty="0">
                <a:solidFill>
                  <a:srgbClr val="5A1C25"/>
                </a:solidFill>
              </a:rPr>
              <a:t>  </a:t>
            </a:r>
            <a:r>
              <a:rPr lang="en-US" dirty="0"/>
              <a:t>counties other than Cook, non-sworn municipal employees, State employees, some municipal police/fire.</a:t>
            </a:r>
          </a:p>
        </p:txBody>
      </p:sp>
      <p:sp>
        <p:nvSpPr>
          <p:cNvPr id="4" name="Slide Number Placeholder 3">
            <a:extLst>
              <a:ext uri="{FF2B5EF4-FFF2-40B4-BE49-F238E27FC236}">
                <a16:creationId xmlns:a16="http://schemas.microsoft.com/office/drawing/2014/main" id="{E8DFC167-3B96-9A60-D055-DFE6276F2C9E}"/>
              </a:ext>
            </a:extLst>
          </p:cNvPr>
          <p:cNvSpPr>
            <a:spLocks noGrp="1"/>
          </p:cNvSpPr>
          <p:nvPr>
            <p:ph type="sldNum" sz="quarter" idx="12"/>
          </p:nvPr>
        </p:nvSpPr>
        <p:spPr/>
        <p:txBody>
          <a:bodyPr/>
          <a:lstStyle/>
          <a:p>
            <a:fld id="{8B745C4C-F265-4142-AF32-45B84E31CD75}" type="slidenum">
              <a:rPr lang="en-US" smtClean="0"/>
              <a:t>4</a:t>
            </a:fld>
            <a:endParaRPr lang="en-US" dirty="0"/>
          </a:p>
        </p:txBody>
      </p:sp>
    </p:spTree>
    <p:extLst>
      <p:ext uri="{BB962C8B-B14F-4D97-AF65-F5344CB8AC3E}">
        <p14:creationId xmlns:p14="http://schemas.microsoft.com/office/powerpoint/2010/main" val="677361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BF1E9-02CE-289B-11F9-1788AA33B43E}"/>
              </a:ext>
            </a:extLst>
          </p:cNvPr>
          <p:cNvSpPr>
            <a:spLocks noGrp="1"/>
          </p:cNvSpPr>
          <p:nvPr>
            <p:ph type="title"/>
          </p:nvPr>
        </p:nvSpPr>
        <p:spPr/>
        <p:txBody>
          <a:bodyPr/>
          <a:lstStyle/>
          <a:p>
            <a:r>
              <a:rPr lang="en-US" dirty="0"/>
              <a:t>Benefits IN or OUT?</a:t>
            </a:r>
          </a:p>
        </p:txBody>
      </p:sp>
      <p:sp>
        <p:nvSpPr>
          <p:cNvPr id="3" name="Content Placeholder 2">
            <a:extLst>
              <a:ext uri="{FF2B5EF4-FFF2-40B4-BE49-F238E27FC236}">
                <a16:creationId xmlns:a16="http://schemas.microsoft.com/office/drawing/2014/main" id="{0F7D0299-1C10-E3FD-3738-475DCB45F1E8}"/>
              </a:ext>
            </a:extLst>
          </p:cNvPr>
          <p:cNvSpPr>
            <a:spLocks noGrp="1"/>
          </p:cNvSpPr>
          <p:nvPr>
            <p:ph idx="1"/>
          </p:nvPr>
        </p:nvSpPr>
        <p:spPr/>
        <p:txBody>
          <a:bodyPr>
            <a:normAutofit fontScale="77500" lnSpcReduction="20000"/>
          </a:bodyPr>
          <a:lstStyle/>
          <a:p>
            <a:pPr marL="342900" marR="0" lvl="0" indent="-342900">
              <a:lnSpc>
                <a:spcPct val="110000"/>
              </a:lnSpc>
              <a:spcBef>
                <a:spcPts val="0"/>
              </a:spcBef>
              <a:buFont typeface="Arial" panose="020B0604020202020204" pitchFamily="34" charset="0"/>
              <a:buChar char="•"/>
              <a:tabLst>
                <a:tab pos="457200" algn="l"/>
              </a:tabLst>
            </a:pPr>
            <a:r>
              <a:rPr lang="en-US" sz="3600" kern="1200" dirty="0">
                <a:solidFill>
                  <a:srgbClr val="5A1C25"/>
                </a:solidFill>
                <a:effectLst/>
                <a:latin typeface="Aptos" panose="020B0004020202020204" pitchFamily="34" charset="0"/>
                <a:ea typeface="Times New Roman" panose="02020603050405020304" pitchFamily="18" charset="0"/>
                <a:cs typeface="Times New Roman" panose="02020603050405020304" pitchFamily="18" charset="0"/>
              </a:rPr>
              <a:t>Public employees</a:t>
            </a:r>
            <a:r>
              <a:rPr lang="en-US" sz="3600" i="1" kern="1200" dirty="0">
                <a:solidFill>
                  <a:srgbClr val="5A1C25"/>
                </a:solidFill>
                <a:effectLst/>
                <a:latin typeface="Aptos" panose="020B0004020202020204" pitchFamily="34" charset="0"/>
                <a:ea typeface="Times New Roman" panose="02020603050405020304" pitchFamily="18" charset="0"/>
                <a:cs typeface="Times New Roman" panose="02020603050405020304" pitchFamily="18" charset="0"/>
              </a:rPr>
              <a:t> IN</a:t>
            </a:r>
            <a:r>
              <a:rPr lang="en-US" sz="3600" i="1" kern="1200" dirty="0">
                <a:solidFill>
                  <a:srgbClr val="0E2841"/>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kern="1200" dirty="0">
                <a:solidFill>
                  <a:srgbClr val="0E2841"/>
                </a:solidFill>
                <a:effectLst/>
                <a:latin typeface="Aptos" panose="020B0004020202020204" pitchFamily="34" charset="0"/>
                <a:ea typeface="Times New Roman" panose="02020603050405020304" pitchFamily="18" charset="0"/>
                <a:cs typeface="Times New Roman" panose="02020603050405020304" pitchFamily="18" charset="0"/>
              </a:rPr>
              <a:t>Social Security earn the same lifetime benefits as private-sector employees with similar earnings histories.</a:t>
            </a:r>
          </a:p>
          <a:p>
            <a:pPr marL="0" marR="0" lvl="0" indent="0">
              <a:lnSpc>
                <a:spcPct val="110000"/>
              </a:lnSpc>
              <a:spcBef>
                <a:spcPts val="0"/>
              </a:spcBef>
              <a:buNone/>
              <a:tabLst>
                <a:tab pos="457200" algn="l"/>
              </a:tabLst>
            </a:pPr>
            <a:endParaRPr lang="en-US" sz="3600" kern="100" dirty="0">
              <a:effectLst/>
              <a:latin typeface="Calibri" panose="020F0502020204030204" pitchFamily="34" charset="0"/>
              <a:ea typeface="Aptos" panose="020B0004020202020204" pitchFamily="34" charset="0"/>
              <a:cs typeface="Times New Roman" panose="02020603050405020304" pitchFamily="18" charset="0"/>
            </a:endParaRPr>
          </a:p>
          <a:p>
            <a:pPr marL="342900" marR="0" lvl="0" indent="-342900">
              <a:lnSpc>
                <a:spcPct val="110000"/>
              </a:lnSpc>
              <a:spcBef>
                <a:spcPts val="0"/>
              </a:spcBef>
              <a:buFont typeface="Arial" panose="020B0604020202020204" pitchFamily="34" charset="0"/>
              <a:buChar char="•"/>
              <a:tabLst>
                <a:tab pos="457200" algn="l"/>
              </a:tabLst>
            </a:pPr>
            <a:r>
              <a:rPr lang="en-US" sz="3600" kern="1200" dirty="0">
                <a:solidFill>
                  <a:srgbClr val="5A1C25"/>
                </a:solidFill>
                <a:effectLst/>
                <a:latin typeface="Aptos" panose="020B0004020202020204" pitchFamily="34" charset="0"/>
                <a:ea typeface="Times New Roman" panose="02020603050405020304" pitchFamily="18" charset="0"/>
                <a:cs typeface="Times New Roman" panose="02020603050405020304" pitchFamily="18" charset="0"/>
              </a:rPr>
              <a:t>Public employees </a:t>
            </a:r>
            <a:r>
              <a:rPr lang="en-US" sz="3600" i="1" kern="1200" dirty="0">
                <a:solidFill>
                  <a:srgbClr val="5A1C25"/>
                </a:solidFill>
                <a:effectLst/>
                <a:latin typeface="Aptos" panose="020B0004020202020204" pitchFamily="34" charset="0"/>
                <a:ea typeface="Times New Roman" panose="02020603050405020304" pitchFamily="18" charset="0"/>
                <a:cs typeface="Times New Roman" panose="02020603050405020304" pitchFamily="18" charset="0"/>
              </a:rPr>
              <a:t>OUT</a:t>
            </a:r>
            <a:r>
              <a:rPr lang="en-US" sz="3600" kern="1200" dirty="0">
                <a:solidFill>
                  <a:srgbClr val="5A1C25"/>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3600" kern="1200" dirty="0">
                <a:solidFill>
                  <a:srgbClr val="0E2841"/>
                </a:solidFill>
                <a:effectLst/>
                <a:latin typeface="Aptos" panose="020B0004020202020204" pitchFamily="34" charset="0"/>
                <a:ea typeface="Times New Roman" panose="02020603050405020304" pitchFamily="18" charset="0"/>
                <a:cs typeface="Times New Roman" panose="02020603050405020304" pitchFamily="18" charset="0"/>
              </a:rPr>
              <a:t>of Social Security may still earn Social Security benefits on their own work records (before, part-time or after public service).  Also, they may be eligible for benefits from their spouse</a:t>
            </a:r>
            <a:r>
              <a:rPr lang="en-US" sz="3600" kern="1200" dirty="0">
                <a:solidFill>
                  <a:srgbClr val="0E2841"/>
                </a:solidFill>
                <a:effectLst/>
                <a:latin typeface="Arial" panose="020B0604020202020204" pitchFamily="34" charset="0"/>
                <a:ea typeface="Times New Roman" panose="02020603050405020304" pitchFamily="18" charset="0"/>
                <a:cs typeface="Times New Roman" panose="02020603050405020304" pitchFamily="18" charset="0"/>
              </a:rPr>
              <a:t>’</a:t>
            </a:r>
            <a:r>
              <a:rPr lang="en-US" sz="3600" kern="1200" dirty="0">
                <a:solidFill>
                  <a:srgbClr val="0E2841"/>
                </a:solidFill>
                <a:effectLst/>
                <a:latin typeface="Aptos" panose="020B0004020202020204" pitchFamily="34" charset="0"/>
                <a:ea typeface="Times New Roman" panose="02020603050405020304" pitchFamily="18" charset="0"/>
                <a:cs typeface="Times New Roman" panose="02020603050405020304" pitchFamily="18" charset="0"/>
              </a:rPr>
              <a:t>s Social Security earnings record.  </a:t>
            </a:r>
            <a:r>
              <a:rPr lang="en-US" sz="3600" i="1" kern="1200" dirty="0">
                <a:solidFill>
                  <a:srgbClr val="640000"/>
                </a:solidFill>
                <a:effectLst/>
                <a:latin typeface="Aptos" panose="020B0004020202020204" pitchFamily="34" charset="0"/>
                <a:ea typeface="Times New Roman" panose="02020603050405020304" pitchFamily="18" charset="0"/>
                <a:cs typeface="Times New Roman" panose="02020603050405020304" pitchFamily="18" charset="0"/>
              </a:rPr>
              <a:t>All benefits are no longer modified by any special formulas.</a:t>
            </a:r>
            <a:endParaRPr lang="en-US" sz="3600" i="1" kern="100" dirty="0">
              <a:solidFill>
                <a:srgbClr val="640000"/>
              </a:solidFill>
              <a:effectLst/>
              <a:latin typeface="Calibri" panose="020F0502020204030204" pitchFamily="34" charset="0"/>
              <a:ea typeface="Aptos" panose="020B0004020202020204" pitchFamily="34" charset="0"/>
              <a:cs typeface="Times New Roman" panose="02020603050405020304" pitchFamily="18" charset="0"/>
            </a:endParaRPr>
          </a:p>
          <a:p>
            <a:pPr marL="0" marR="0" indent="0">
              <a:lnSpc>
                <a:spcPct val="110000"/>
              </a:lnSpc>
              <a:spcBef>
                <a:spcPts val="0"/>
              </a:spcBef>
              <a:buNone/>
            </a:pPr>
            <a:endParaRPr lang="en-US" sz="1800" kern="100" dirty="0">
              <a:effectLst/>
              <a:latin typeface="Calibri" panose="020F050202020403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013A735C-53B4-C74B-B06E-B4DF6FD06A8D}"/>
              </a:ext>
            </a:extLst>
          </p:cNvPr>
          <p:cNvSpPr>
            <a:spLocks noGrp="1"/>
          </p:cNvSpPr>
          <p:nvPr>
            <p:ph type="sldNum" sz="quarter" idx="12"/>
          </p:nvPr>
        </p:nvSpPr>
        <p:spPr/>
        <p:txBody>
          <a:bodyPr/>
          <a:lstStyle/>
          <a:p>
            <a:fld id="{8B745C4C-F265-4142-AF32-45B84E31CD75}" type="slidenum">
              <a:rPr lang="en-US" smtClean="0"/>
              <a:t>5</a:t>
            </a:fld>
            <a:endParaRPr lang="en-US" dirty="0"/>
          </a:p>
        </p:txBody>
      </p:sp>
    </p:spTree>
    <p:extLst>
      <p:ext uri="{BB962C8B-B14F-4D97-AF65-F5344CB8AC3E}">
        <p14:creationId xmlns:p14="http://schemas.microsoft.com/office/powerpoint/2010/main" val="923450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E7FD1-9A49-77F2-5246-CA6CE7A345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D84394-6C53-4362-E200-E660BB8E13DF}"/>
              </a:ext>
            </a:extLst>
          </p:cNvPr>
          <p:cNvSpPr>
            <a:spLocks noGrp="1"/>
          </p:cNvSpPr>
          <p:nvPr>
            <p:ph type="title"/>
          </p:nvPr>
        </p:nvSpPr>
        <p:spPr/>
        <p:txBody>
          <a:bodyPr>
            <a:normAutofit fontScale="90000"/>
          </a:bodyPr>
          <a:lstStyle/>
          <a:p>
            <a:r>
              <a:rPr lang="en-US" dirty="0">
                <a:solidFill>
                  <a:srgbClr val="640000"/>
                </a:solidFill>
              </a:rPr>
              <a:t>Social Security: </a:t>
            </a:r>
            <a:r>
              <a:rPr lang="en-US" dirty="0"/>
              <a:t>Generally received in </a:t>
            </a:r>
            <a:r>
              <a:rPr lang="en-US" i="1" dirty="0">
                <a:solidFill>
                  <a:srgbClr val="640000"/>
                </a:solidFill>
              </a:rPr>
              <a:t>one</a:t>
            </a:r>
            <a:r>
              <a:rPr lang="en-US" dirty="0"/>
              <a:t> of four ways:</a:t>
            </a:r>
          </a:p>
        </p:txBody>
      </p:sp>
      <p:sp>
        <p:nvSpPr>
          <p:cNvPr id="3" name="Content Placeholder 2">
            <a:extLst>
              <a:ext uri="{FF2B5EF4-FFF2-40B4-BE49-F238E27FC236}">
                <a16:creationId xmlns:a16="http://schemas.microsoft.com/office/drawing/2014/main" id="{AB087ACF-DFFD-6B31-137C-16F19A9D01A2}"/>
              </a:ext>
            </a:extLst>
          </p:cNvPr>
          <p:cNvSpPr>
            <a:spLocks noGrp="1"/>
          </p:cNvSpPr>
          <p:nvPr>
            <p:ph idx="1"/>
          </p:nvPr>
        </p:nvSpPr>
        <p:spPr/>
        <p:txBody>
          <a:bodyPr>
            <a:normAutofit lnSpcReduction="10000"/>
          </a:bodyPr>
          <a:lstStyle/>
          <a:p>
            <a:pPr marL="0" indent="0">
              <a:spcBef>
                <a:spcPts val="0"/>
              </a:spcBef>
              <a:buNone/>
            </a:pPr>
            <a:r>
              <a:rPr lang="en-US" dirty="0">
                <a:solidFill>
                  <a:srgbClr val="000E2A"/>
                </a:solidFill>
              </a:rPr>
              <a:t>#1) </a:t>
            </a:r>
            <a:r>
              <a:rPr lang="en-US" u="sng" dirty="0">
                <a:solidFill>
                  <a:srgbClr val="640000"/>
                </a:solidFill>
              </a:rPr>
              <a:t>Retirement benefits</a:t>
            </a:r>
            <a:r>
              <a:rPr lang="en-US" dirty="0">
                <a:solidFill>
                  <a:srgbClr val="640000"/>
                </a:solidFill>
              </a:rPr>
              <a:t> </a:t>
            </a:r>
            <a:r>
              <a:rPr lang="en-US" dirty="0"/>
              <a:t>from a worker’s own Social Security record of earnings.</a:t>
            </a:r>
          </a:p>
          <a:p>
            <a:pPr marL="0" indent="0">
              <a:spcBef>
                <a:spcPts val="0"/>
              </a:spcBef>
              <a:buNone/>
            </a:pPr>
            <a:endParaRPr lang="en-US" dirty="0"/>
          </a:p>
          <a:p>
            <a:pPr marL="0" indent="0">
              <a:spcBef>
                <a:spcPts val="0"/>
              </a:spcBef>
              <a:buNone/>
            </a:pPr>
            <a:r>
              <a:rPr lang="en-US" dirty="0">
                <a:solidFill>
                  <a:srgbClr val="000E2A"/>
                </a:solidFill>
              </a:rPr>
              <a:t>#2) </a:t>
            </a:r>
            <a:r>
              <a:rPr lang="en-US" u="sng" dirty="0">
                <a:solidFill>
                  <a:srgbClr val="640000"/>
                </a:solidFill>
              </a:rPr>
              <a:t>Survivor Benefits</a:t>
            </a:r>
            <a:r>
              <a:rPr lang="en-US" dirty="0">
                <a:solidFill>
                  <a:srgbClr val="640000"/>
                </a:solidFill>
              </a:rPr>
              <a:t> </a:t>
            </a:r>
            <a:r>
              <a:rPr lang="en-US" dirty="0"/>
              <a:t>from a spouse’s record after a spouse dies.</a:t>
            </a:r>
          </a:p>
          <a:p>
            <a:pPr marL="0" indent="0">
              <a:spcBef>
                <a:spcPts val="0"/>
              </a:spcBef>
              <a:buNone/>
            </a:pPr>
            <a:endParaRPr lang="en-US" dirty="0"/>
          </a:p>
          <a:p>
            <a:pPr marL="0" indent="0">
              <a:spcBef>
                <a:spcPts val="0"/>
              </a:spcBef>
              <a:buNone/>
            </a:pPr>
            <a:r>
              <a:rPr lang="en-US" dirty="0"/>
              <a:t>#3) </a:t>
            </a:r>
            <a:r>
              <a:rPr lang="en-US" u="sng" dirty="0">
                <a:solidFill>
                  <a:srgbClr val="640000"/>
                </a:solidFill>
              </a:rPr>
              <a:t>Disability Benefits</a:t>
            </a:r>
            <a:r>
              <a:rPr lang="en-US" dirty="0">
                <a:solidFill>
                  <a:srgbClr val="640000"/>
                </a:solidFill>
              </a:rPr>
              <a:t> </a:t>
            </a:r>
            <a:r>
              <a:rPr lang="en-US" dirty="0"/>
              <a:t>due to illness or injury.</a:t>
            </a:r>
          </a:p>
          <a:p>
            <a:pPr marL="0" indent="0">
              <a:spcBef>
                <a:spcPts val="0"/>
              </a:spcBef>
              <a:buNone/>
            </a:pPr>
            <a:endParaRPr lang="en-US" dirty="0"/>
          </a:p>
          <a:p>
            <a:pPr marL="0" indent="0">
              <a:spcBef>
                <a:spcPts val="0"/>
              </a:spcBef>
              <a:buNone/>
            </a:pPr>
            <a:r>
              <a:rPr lang="en-US" i="1" dirty="0">
                <a:solidFill>
                  <a:srgbClr val="000E2A"/>
                </a:solidFill>
              </a:rPr>
              <a:t>#4) </a:t>
            </a:r>
            <a:r>
              <a:rPr lang="en-US" i="1" u="sng" dirty="0">
                <a:solidFill>
                  <a:srgbClr val="640000"/>
                </a:solidFill>
              </a:rPr>
              <a:t>Spousal Benefits</a:t>
            </a:r>
            <a:r>
              <a:rPr lang="en-US" i="1" dirty="0">
                <a:solidFill>
                  <a:srgbClr val="640000"/>
                </a:solidFill>
              </a:rPr>
              <a:t> </a:t>
            </a:r>
            <a:r>
              <a:rPr lang="en-US" dirty="0"/>
              <a:t>from a spouse’s Social Security record while the spouse is still alive.</a:t>
            </a:r>
          </a:p>
        </p:txBody>
      </p:sp>
      <p:sp>
        <p:nvSpPr>
          <p:cNvPr id="4" name="Slide Number Placeholder 3">
            <a:extLst>
              <a:ext uri="{FF2B5EF4-FFF2-40B4-BE49-F238E27FC236}">
                <a16:creationId xmlns:a16="http://schemas.microsoft.com/office/drawing/2014/main" id="{2106C81A-B79B-2576-779E-2EC122F3E7ED}"/>
              </a:ext>
            </a:extLst>
          </p:cNvPr>
          <p:cNvSpPr>
            <a:spLocks noGrp="1"/>
          </p:cNvSpPr>
          <p:nvPr>
            <p:ph type="sldNum" sz="quarter" idx="12"/>
          </p:nvPr>
        </p:nvSpPr>
        <p:spPr/>
        <p:txBody>
          <a:bodyPr/>
          <a:lstStyle/>
          <a:p>
            <a:fld id="{8B745C4C-F265-4142-AF32-45B84E31CD75}" type="slidenum">
              <a:rPr lang="en-US" smtClean="0"/>
              <a:t>6</a:t>
            </a:fld>
            <a:endParaRPr lang="en-US" dirty="0"/>
          </a:p>
        </p:txBody>
      </p:sp>
    </p:spTree>
    <p:extLst>
      <p:ext uri="{BB962C8B-B14F-4D97-AF65-F5344CB8AC3E}">
        <p14:creationId xmlns:p14="http://schemas.microsoft.com/office/powerpoint/2010/main" val="1027637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normAutofit/>
          </a:bodyPr>
          <a:lstStyle/>
          <a:p>
            <a:pPr fontAlgn="auto">
              <a:spcAft>
                <a:spcPts val="0"/>
              </a:spcAft>
              <a:defRPr/>
            </a:pPr>
            <a:r>
              <a:rPr lang="en-US" sz="3000" dirty="0">
                <a:solidFill>
                  <a:srgbClr val="000E2A"/>
                </a:solidFill>
              </a:rPr>
              <a:t>Earning Social Security </a:t>
            </a:r>
            <a:r>
              <a:rPr lang="en-US" sz="3000" i="1" dirty="0">
                <a:solidFill>
                  <a:srgbClr val="640000"/>
                </a:solidFill>
              </a:rPr>
              <a:t>Retirement</a:t>
            </a:r>
            <a:r>
              <a:rPr lang="en-US" sz="3000" dirty="0">
                <a:solidFill>
                  <a:srgbClr val="000E2A"/>
                </a:solidFill>
              </a:rPr>
              <a:t> Benefits</a:t>
            </a:r>
          </a:p>
        </p:txBody>
      </p:sp>
      <p:sp>
        <p:nvSpPr>
          <p:cNvPr id="16387" name="Rectangle 3"/>
          <p:cNvSpPr>
            <a:spLocks noGrp="1" noChangeArrowheads="1"/>
          </p:cNvSpPr>
          <p:nvPr>
            <p:ph idx="1"/>
          </p:nvPr>
        </p:nvSpPr>
        <p:spPr>
          <a:xfrm>
            <a:off x="628650" y="1600200"/>
            <a:ext cx="7964934" cy="4625975"/>
          </a:xfrm>
        </p:spPr>
        <p:txBody>
          <a:bodyPr>
            <a:normAutofit/>
          </a:bodyPr>
          <a:lstStyle/>
          <a:p>
            <a:pPr eaLnBrk="1" hangingPunct="1">
              <a:spcBef>
                <a:spcPts val="0"/>
              </a:spcBef>
            </a:pPr>
            <a:r>
              <a:rPr lang="en-US" altLang="en-US" sz="2400" dirty="0">
                <a:solidFill>
                  <a:srgbClr val="000E2A"/>
                </a:solidFill>
              </a:rPr>
              <a:t>Attained by earning </a:t>
            </a:r>
            <a:r>
              <a:rPr lang="en-US" altLang="en-US" sz="2400" dirty="0">
                <a:solidFill>
                  <a:srgbClr val="640000"/>
                </a:solidFill>
              </a:rPr>
              <a:t>40 “credits” </a:t>
            </a:r>
            <a:r>
              <a:rPr lang="en-US" altLang="en-US" sz="2400" dirty="0">
                <a:solidFill>
                  <a:srgbClr val="000E2A"/>
                </a:solidFill>
              </a:rPr>
              <a:t>in Social Security covered employment.</a:t>
            </a:r>
            <a:br>
              <a:rPr lang="en-US" altLang="en-US" sz="2400" dirty="0">
                <a:solidFill>
                  <a:srgbClr val="000E2A"/>
                </a:solidFill>
              </a:rPr>
            </a:br>
            <a:endParaRPr lang="en-US" altLang="en-US" sz="2400" dirty="0">
              <a:solidFill>
                <a:srgbClr val="000E2A"/>
              </a:solidFill>
            </a:endParaRPr>
          </a:p>
          <a:p>
            <a:pPr eaLnBrk="1" hangingPunct="1">
              <a:spcBef>
                <a:spcPts val="0"/>
              </a:spcBef>
            </a:pPr>
            <a:r>
              <a:rPr lang="en-US" altLang="en-US" sz="2400" dirty="0">
                <a:solidFill>
                  <a:srgbClr val="000E2A"/>
                </a:solidFill>
              </a:rPr>
              <a:t>A credit is earned in 2026 by making</a:t>
            </a:r>
            <a:r>
              <a:rPr lang="en-US" altLang="en-US" sz="2400" dirty="0"/>
              <a:t> </a:t>
            </a:r>
            <a:r>
              <a:rPr lang="en-US" altLang="en-US" sz="2400" dirty="0">
                <a:solidFill>
                  <a:srgbClr val="640000"/>
                </a:solidFill>
              </a:rPr>
              <a:t>$1,890.  </a:t>
            </a:r>
            <a:r>
              <a:rPr lang="en-US" altLang="en-US" sz="2400" dirty="0">
                <a:solidFill>
                  <a:srgbClr val="000E2A"/>
                </a:solidFill>
              </a:rPr>
              <a:t>Up to four credits may be earned each year.</a:t>
            </a:r>
            <a:br>
              <a:rPr lang="en-US" altLang="en-US" sz="2400" dirty="0">
                <a:solidFill>
                  <a:srgbClr val="000E2A"/>
                </a:solidFill>
              </a:rPr>
            </a:br>
            <a:endParaRPr lang="en-US" altLang="en-US" sz="2400" dirty="0">
              <a:solidFill>
                <a:srgbClr val="000E2A"/>
              </a:solidFill>
            </a:endParaRPr>
          </a:p>
          <a:p>
            <a:pPr eaLnBrk="1" hangingPunct="1">
              <a:spcBef>
                <a:spcPts val="0"/>
              </a:spcBef>
            </a:pPr>
            <a:r>
              <a:rPr lang="en-US" altLang="en-US" sz="2400" dirty="0">
                <a:solidFill>
                  <a:srgbClr val="000E2A"/>
                </a:solidFill>
              </a:rPr>
              <a:t>Generally, a benefit is earned if you work for 40 calendar quarters, or 10 years total. </a:t>
            </a:r>
          </a:p>
          <a:p>
            <a:pPr marL="0" indent="0" eaLnBrk="1" hangingPunct="1">
              <a:spcBef>
                <a:spcPts val="0"/>
              </a:spcBef>
              <a:buNone/>
            </a:pPr>
            <a:endParaRPr lang="en-US" altLang="en-US" sz="2400" dirty="0">
              <a:solidFill>
                <a:srgbClr val="000E2A"/>
              </a:solidFill>
            </a:endParaRPr>
          </a:p>
          <a:p>
            <a:pPr eaLnBrk="1" hangingPunct="1">
              <a:spcBef>
                <a:spcPts val="0"/>
              </a:spcBef>
            </a:pPr>
            <a:r>
              <a:rPr lang="en-US" altLang="en-US" sz="2400" dirty="0">
                <a:solidFill>
                  <a:srgbClr val="640000"/>
                </a:solidFill>
              </a:rPr>
              <a:t>Most Illinois sworn personnel will qualify for some Social Security retirement benefit.  </a:t>
            </a:r>
            <a:r>
              <a:rPr lang="en-US" altLang="en-US" sz="2400" i="1" dirty="0">
                <a:solidFill>
                  <a:srgbClr val="640000"/>
                </a:solidFill>
              </a:rPr>
              <a:t>But not all.</a:t>
            </a:r>
            <a:endParaRPr lang="en-US" altLang="en-US" sz="2400" i="1" dirty="0"/>
          </a:p>
        </p:txBody>
      </p:sp>
      <p:sp>
        <p:nvSpPr>
          <p:cNvPr id="1638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buClr>
                <a:schemeClr val="accent1"/>
              </a:buClr>
              <a:buSzPct val="80000"/>
              <a:buFont typeface="Wingdings 2" panose="05020102010507070707" pitchFamily="18" charset="2"/>
              <a:buChar char=""/>
              <a:defRPr sz="32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8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buChar char="▪"/>
              <a:defRPr sz="24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buChar char="▪"/>
              <a:defRPr sz="2000">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buChar char=""/>
              <a:defRPr sz="2000">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buChar char=""/>
              <a:defRPr sz="2000">
                <a:solidFill>
                  <a:schemeClr val="tx1"/>
                </a:solidFill>
                <a:latin typeface="Corbel" panose="020B0503020204020204" pitchFamily="34" charset="0"/>
              </a:defRPr>
            </a:lvl9pPr>
          </a:lstStyle>
          <a:p>
            <a:pPr>
              <a:buClrTx/>
              <a:buSzTx/>
              <a:buFontTx/>
              <a:buNone/>
            </a:pPr>
            <a:fld id="{B229172D-9236-4BB5-A4B2-32FA7CC87B18}" type="slidenum">
              <a:rPr lang="en-US" altLang="en-US" sz="1200" smtClean="0">
                <a:latin typeface="Arial" panose="020B0604020202020204" pitchFamily="34" charset="0"/>
              </a:rPr>
              <a:pPr>
                <a:buClrTx/>
                <a:buSzTx/>
                <a:buFontTx/>
                <a:buNone/>
              </a:pPr>
              <a:t>7</a:t>
            </a:fld>
            <a:endParaRPr lang="en-US" altLang="en-US" sz="1200" dirty="0">
              <a:latin typeface="Arial" panose="020B0604020202020204" pitchFamily="34" charset="0"/>
            </a:endParaRPr>
          </a:p>
        </p:txBody>
      </p:sp>
    </p:spTree>
    <p:extLst>
      <p:ext uri="{BB962C8B-B14F-4D97-AF65-F5344CB8AC3E}">
        <p14:creationId xmlns:p14="http://schemas.microsoft.com/office/powerpoint/2010/main" val="3891411026"/>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8914B-77E2-3092-3E31-B3543B91F986}"/>
              </a:ext>
            </a:extLst>
          </p:cNvPr>
          <p:cNvSpPr>
            <a:spLocks noGrp="1"/>
          </p:cNvSpPr>
          <p:nvPr>
            <p:ph type="title"/>
          </p:nvPr>
        </p:nvSpPr>
        <p:spPr/>
        <p:txBody>
          <a:bodyPr/>
          <a:lstStyle/>
          <a:p>
            <a:r>
              <a:rPr lang="en-US" dirty="0"/>
              <a:t>Social Security </a:t>
            </a:r>
            <a:r>
              <a:rPr lang="en-US" i="1" dirty="0">
                <a:solidFill>
                  <a:srgbClr val="640000"/>
                </a:solidFill>
              </a:rPr>
              <a:t>Retirement</a:t>
            </a:r>
            <a:r>
              <a:rPr lang="en-US" dirty="0"/>
              <a:t> Benefits</a:t>
            </a:r>
          </a:p>
        </p:txBody>
      </p:sp>
      <p:sp>
        <p:nvSpPr>
          <p:cNvPr id="3" name="Slide Number Placeholder 2">
            <a:extLst>
              <a:ext uri="{FF2B5EF4-FFF2-40B4-BE49-F238E27FC236}">
                <a16:creationId xmlns:a16="http://schemas.microsoft.com/office/drawing/2014/main" id="{30545714-5BD4-0FA1-A444-97328476FBFA}"/>
              </a:ext>
            </a:extLst>
          </p:cNvPr>
          <p:cNvSpPr>
            <a:spLocks noGrp="1"/>
          </p:cNvSpPr>
          <p:nvPr>
            <p:ph type="sldNum" sz="quarter" idx="12"/>
          </p:nvPr>
        </p:nvSpPr>
        <p:spPr/>
        <p:txBody>
          <a:bodyPr/>
          <a:lstStyle/>
          <a:p>
            <a:fld id="{8B745C4C-F265-4142-AF32-45B84E31CD75}" type="slidenum">
              <a:rPr lang="en-US" smtClean="0"/>
              <a:t>8</a:t>
            </a:fld>
            <a:endParaRPr lang="en-US" dirty="0"/>
          </a:p>
        </p:txBody>
      </p:sp>
      <p:sp>
        <p:nvSpPr>
          <p:cNvPr id="5" name="TextBox 4">
            <a:extLst>
              <a:ext uri="{FF2B5EF4-FFF2-40B4-BE49-F238E27FC236}">
                <a16:creationId xmlns:a16="http://schemas.microsoft.com/office/drawing/2014/main" id="{6CAF7D2D-E2E4-98F2-6F11-E89EB9190CED}"/>
              </a:ext>
            </a:extLst>
          </p:cNvPr>
          <p:cNvSpPr txBox="1"/>
          <p:nvPr/>
        </p:nvSpPr>
        <p:spPr>
          <a:xfrm>
            <a:off x="628651" y="1536174"/>
            <a:ext cx="7886699" cy="4539704"/>
          </a:xfrm>
          <a:prstGeom prst="rect">
            <a:avLst/>
          </a:prstGeom>
          <a:noFill/>
        </p:spPr>
        <p:txBody>
          <a:bodyPr wrap="square">
            <a:spAutoFit/>
          </a:bodyPr>
          <a:lstStyle/>
          <a:p>
            <a:r>
              <a:rPr lang="en-US" sz="2400" u="sng" dirty="0">
                <a:solidFill>
                  <a:srgbClr val="640000"/>
                </a:solidFill>
              </a:rPr>
              <a:t>FOR COMPARISON:</a:t>
            </a:r>
            <a:r>
              <a:rPr lang="en-US" sz="2400" dirty="0">
                <a:solidFill>
                  <a:srgbClr val="640000"/>
                </a:solidFill>
              </a:rPr>
              <a:t>  </a:t>
            </a:r>
            <a:r>
              <a:rPr lang="en-US" sz="2400" dirty="0">
                <a:solidFill>
                  <a:srgbClr val="000E2A"/>
                </a:solidFill>
              </a:rPr>
              <a:t>Chicago and “Downstate” Fire and Police Retirement</a:t>
            </a:r>
            <a:r>
              <a:rPr lang="en-US" sz="2400" b="1" dirty="0">
                <a:solidFill>
                  <a:srgbClr val="640000"/>
                </a:solidFill>
              </a:rPr>
              <a:t>:</a:t>
            </a:r>
            <a:r>
              <a:rPr lang="en-US" sz="2400" dirty="0">
                <a:solidFill>
                  <a:srgbClr val="000E2A"/>
                </a:solidFill>
              </a:rPr>
              <a:t> Final Salary x 2.5% x Years of Service.</a:t>
            </a:r>
          </a:p>
          <a:p>
            <a:pPr marL="0" indent="0">
              <a:spcBef>
                <a:spcPts val="0"/>
              </a:spcBef>
              <a:buNone/>
            </a:pPr>
            <a:endParaRPr lang="en-US" sz="2400" dirty="0"/>
          </a:p>
          <a:p>
            <a:r>
              <a:rPr lang="en-US" sz="2400" u="sng" dirty="0">
                <a:solidFill>
                  <a:srgbClr val="640000"/>
                </a:solidFill>
              </a:rPr>
              <a:t>SOCIAL SECURITY:</a:t>
            </a:r>
            <a:r>
              <a:rPr lang="en-US" sz="2400" dirty="0">
                <a:solidFill>
                  <a:srgbClr val="640000"/>
                </a:solidFill>
              </a:rPr>
              <a:t>  </a:t>
            </a:r>
            <a:r>
              <a:rPr lang="en-US" sz="2400" dirty="0">
                <a:solidFill>
                  <a:srgbClr val="000E2A"/>
                </a:solidFill>
              </a:rPr>
              <a:t>Wages over almost the entire working life (highest 35 years, adjusted for inflation). </a:t>
            </a:r>
          </a:p>
          <a:p>
            <a:endParaRPr lang="en-US" sz="2400" dirty="0">
              <a:solidFill>
                <a:srgbClr val="000E2A"/>
              </a:solidFill>
            </a:endParaRPr>
          </a:p>
          <a:p>
            <a:pPr marL="0" indent="0">
              <a:spcBef>
                <a:spcPts val="0"/>
              </a:spcBef>
              <a:buNone/>
            </a:pPr>
            <a:r>
              <a:rPr lang="en-US" sz="2400" dirty="0">
                <a:solidFill>
                  <a:srgbClr val="000E2A"/>
                </a:solidFill>
              </a:rPr>
              <a:t>Then, the average salary is multiplied by varying replacement rates depending on the individual’s income.  The higher the income, the higher the benefit but the </a:t>
            </a:r>
            <a:r>
              <a:rPr lang="en-US" sz="2400" i="1" dirty="0">
                <a:solidFill>
                  <a:srgbClr val="640000"/>
                </a:solidFill>
              </a:rPr>
              <a:t>lower</a:t>
            </a:r>
            <a:r>
              <a:rPr lang="en-US" sz="2400" dirty="0">
                <a:solidFill>
                  <a:srgbClr val="000E2A"/>
                </a:solidFill>
              </a:rPr>
              <a:t> the replacement rate.  </a:t>
            </a:r>
          </a:p>
          <a:p>
            <a:pPr marL="0" indent="0">
              <a:spcBef>
                <a:spcPts val="0"/>
              </a:spcBef>
              <a:buNone/>
            </a:pPr>
            <a:endParaRPr lang="en-US" sz="2500" dirty="0">
              <a:solidFill>
                <a:srgbClr val="000E2A"/>
              </a:solidFill>
            </a:endParaRPr>
          </a:p>
        </p:txBody>
      </p:sp>
    </p:spTree>
    <p:extLst>
      <p:ext uri="{BB962C8B-B14F-4D97-AF65-F5344CB8AC3E}">
        <p14:creationId xmlns:p14="http://schemas.microsoft.com/office/powerpoint/2010/main" val="1992067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3F161-BDF0-76A9-1F75-031F9F558D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6E09D7-0267-8978-11FB-16CED7A3BCD8}"/>
              </a:ext>
            </a:extLst>
          </p:cNvPr>
          <p:cNvSpPr>
            <a:spLocks noGrp="1"/>
          </p:cNvSpPr>
          <p:nvPr>
            <p:ph type="title"/>
          </p:nvPr>
        </p:nvSpPr>
        <p:spPr/>
        <p:txBody>
          <a:bodyPr/>
          <a:lstStyle/>
          <a:p>
            <a:r>
              <a:rPr lang="en-US" dirty="0"/>
              <a:t>10 Retirees Apply for Social Security</a:t>
            </a:r>
          </a:p>
        </p:txBody>
      </p:sp>
      <p:sp>
        <p:nvSpPr>
          <p:cNvPr id="3" name="Content Placeholder 2">
            <a:extLst>
              <a:ext uri="{FF2B5EF4-FFF2-40B4-BE49-F238E27FC236}">
                <a16:creationId xmlns:a16="http://schemas.microsoft.com/office/drawing/2014/main" id="{F9732EFC-B5BA-2216-E79A-D8D5A1156FFF}"/>
              </a:ext>
            </a:extLst>
          </p:cNvPr>
          <p:cNvSpPr>
            <a:spLocks noGrp="1"/>
          </p:cNvSpPr>
          <p:nvPr>
            <p:ph idx="1"/>
          </p:nvPr>
        </p:nvSpPr>
        <p:spPr/>
        <p:txBody>
          <a:bodyPr>
            <a:normAutofit fontScale="92500" lnSpcReduction="20000"/>
          </a:bodyPr>
          <a:lstStyle/>
          <a:p>
            <a:pPr marL="0" indent="0">
              <a:lnSpc>
                <a:spcPct val="120000"/>
              </a:lnSpc>
              <a:spcBef>
                <a:spcPts val="0"/>
              </a:spcBef>
              <a:buNone/>
            </a:pPr>
            <a:r>
              <a:rPr lang="en-US" u="sng" dirty="0">
                <a:solidFill>
                  <a:srgbClr val="640000"/>
                </a:solidFill>
              </a:rPr>
              <a:t>Average Wages</a:t>
            </a:r>
            <a:r>
              <a:rPr lang="en-US" dirty="0">
                <a:solidFill>
                  <a:srgbClr val="640000"/>
                </a:solidFill>
              </a:rPr>
              <a:t>               </a:t>
            </a:r>
            <a:r>
              <a:rPr lang="en-US" u="sng" dirty="0">
                <a:solidFill>
                  <a:srgbClr val="640000"/>
                </a:solidFill>
              </a:rPr>
              <a:t>Benefit</a:t>
            </a:r>
            <a:r>
              <a:rPr lang="en-US" dirty="0">
                <a:solidFill>
                  <a:srgbClr val="640000"/>
                </a:solidFill>
              </a:rPr>
              <a:t>             </a:t>
            </a:r>
            <a:r>
              <a:rPr lang="en-US" u="sng" dirty="0">
                <a:solidFill>
                  <a:srgbClr val="640000"/>
                </a:solidFill>
              </a:rPr>
              <a:t>%</a:t>
            </a:r>
          </a:p>
          <a:p>
            <a:pPr marL="0" indent="0">
              <a:lnSpc>
                <a:spcPct val="120000"/>
              </a:lnSpc>
              <a:spcBef>
                <a:spcPts val="0"/>
              </a:spcBef>
              <a:buNone/>
            </a:pPr>
            <a:endParaRPr lang="en-US" u="sng" dirty="0"/>
          </a:p>
          <a:p>
            <a:pPr marL="0" indent="0">
              <a:lnSpc>
                <a:spcPct val="120000"/>
              </a:lnSpc>
              <a:spcBef>
                <a:spcPts val="0"/>
              </a:spcBef>
              <a:buNone/>
            </a:pPr>
            <a:r>
              <a:rPr lang="en-US" dirty="0">
                <a:solidFill>
                  <a:srgbClr val="000E2A"/>
                </a:solidFill>
              </a:rPr>
              <a:t>$  1,000			$    900	    90%</a:t>
            </a:r>
          </a:p>
          <a:p>
            <a:pPr marL="0" indent="0">
              <a:lnSpc>
                <a:spcPct val="120000"/>
              </a:lnSpc>
              <a:spcBef>
                <a:spcPts val="0"/>
              </a:spcBef>
              <a:buNone/>
            </a:pPr>
            <a:r>
              <a:rPr lang="en-US" dirty="0">
                <a:solidFill>
                  <a:srgbClr val="000E2A"/>
                </a:solidFill>
              </a:rPr>
              <a:t>$  2,000			$ 1,351	    68%</a:t>
            </a:r>
          </a:p>
          <a:p>
            <a:pPr marL="0" indent="0">
              <a:lnSpc>
                <a:spcPct val="120000"/>
              </a:lnSpc>
              <a:spcBef>
                <a:spcPts val="0"/>
              </a:spcBef>
              <a:buNone/>
            </a:pPr>
            <a:r>
              <a:rPr lang="en-US" dirty="0">
                <a:solidFill>
                  <a:srgbClr val="640000"/>
                </a:solidFill>
              </a:rPr>
              <a:t>………..</a:t>
            </a:r>
          </a:p>
          <a:p>
            <a:pPr marL="0" indent="0">
              <a:lnSpc>
                <a:spcPct val="120000"/>
              </a:lnSpc>
              <a:spcBef>
                <a:spcPts val="0"/>
              </a:spcBef>
              <a:buNone/>
            </a:pPr>
            <a:r>
              <a:rPr lang="en-US" dirty="0">
                <a:solidFill>
                  <a:srgbClr val="000E2A"/>
                </a:solidFill>
              </a:rPr>
              <a:t>$  5,000			$ 2,311	    46%</a:t>
            </a:r>
          </a:p>
          <a:p>
            <a:pPr marL="0" indent="0">
              <a:lnSpc>
                <a:spcPct val="120000"/>
              </a:lnSpc>
              <a:spcBef>
                <a:spcPts val="0"/>
              </a:spcBef>
              <a:buNone/>
            </a:pPr>
            <a:r>
              <a:rPr lang="en-US" dirty="0">
                <a:solidFill>
                  <a:srgbClr val="640000"/>
                </a:solidFill>
              </a:rPr>
              <a:t>………..</a:t>
            </a:r>
          </a:p>
          <a:p>
            <a:pPr marL="0" indent="0">
              <a:lnSpc>
                <a:spcPct val="120000"/>
              </a:lnSpc>
              <a:spcBef>
                <a:spcPts val="0"/>
              </a:spcBef>
              <a:buNone/>
            </a:pPr>
            <a:r>
              <a:rPr lang="en-US" dirty="0">
                <a:solidFill>
                  <a:srgbClr val="000E2A"/>
                </a:solidFill>
              </a:rPr>
              <a:t>$  7,000			$ 2,951	    42%</a:t>
            </a:r>
          </a:p>
          <a:p>
            <a:pPr marL="0" indent="0">
              <a:lnSpc>
                <a:spcPct val="120000"/>
              </a:lnSpc>
              <a:spcBef>
                <a:spcPts val="0"/>
              </a:spcBef>
              <a:buNone/>
            </a:pPr>
            <a:r>
              <a:rPr lang="en-US" dirty="0">
                <a:solidFill>
                  <a:srgbClr val="640000"/>
                </a:solidFill>
              </a:rPr>
              <a:t>………..</a:t>
            </a:r>
          </a:p>
          <a:p>
            <a:pPr marL="0" indent="0">
              <a:lnSpc>
                <a:spcPct val="120000"/>
              </a:lnSpc>
              <a:spcBef>
                <a:spcPts val="0"/>
              </a:spcBef>
              <a:buNone/>
            </a:pPr>
            <a:r>
              <a:rPr lang="en-US" dirty="0">
                <a:solidFill>
                  <a:srgbClr val="000E2A"/>
                </a:solidFill>
              </a:rPr>
              <a:t>$10,000			$ 3,468	    35%</a:t>
            </a:r>
          </a:p>
        </p:txBody>
      </p:sp>
      <p:sp>
        <p:nvSpPr>
          <p:cNvPr id="4" name="Slide Number Placeholder 3">
            <a:extLst>
              <a:ext uri="{FF2B5EF4-FFF2-40B4-BE49-F238E27FC236}">
                <a16:creationId xmlns:a16="http://schemas.microsoft.com/office/drawing/2014/main" id="{FFC28816-FA60-2809-C37A-6FB8233841F0}"/>
              </a:ext>
            </a:extLst>
          </p:cNvPr>
          <p:cNvSpPr>
            <a:spLocks noGrp="1"/>
          </p:cNvSpPr>
          <p:nvPr>
            <p:ph type="sldNum" sz="quarter" idx="12"/>
          </p:nvPr>
        </p:nvSpPr>
        <p:spPr/>
        <p:txBody>
          <a:bodyPr/>
          <a:lstStyle/>
          <a:p>
            <a:fld id="{8B745C4C-F265-4142-AF32-45B84E31CD75}" type="slidenum">
              <a:rPr lang="en-US" smtClean="0"/>
              <a:t>9</a:t>
            </a:fld>
            <a:endParaRPr lang="en-US" dirty="0"/>
          </a:p>
        </p:txBody>
      </p:sp>
    </p:spTree>
    <p:extLst>
      <p:ext uri="{BB962C8B-B14F-4D97-AF65-F5344CB8AC3E}">
        <p14:creationId xmlns:p14="http://schemas.microsoft.com/office/powerpoint/2010/main" val="1919637588"/>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3ffd4e4-8ae4-4e5f-ab84-ad1bfbad9c02">
      <Terms xmlns="http://schemas.microsoft.com/office/infopath/2007/PartnerControls"/>
    </lcf76f155ced4ddcb4097134ff3c332f>
    <TaxCatchAll xmlns="9ab69d6a-7ab4-450e-962d-207ab7652ad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3D58929549EF34AAD60961C9EDBC9C9" ma:contentTypeVersion="14" ma:contentTypeDescription="Create a new document." ma:contentTypeScope="" ma:versionID="805521953b673454c464022875416d8a">
  <xsd:schema xmlns:xsd="http://www.w3.org/2001/XMLSchema" xmlns:xs="http://www.w3.org/2001/XMLSchema" xmlns:p="http://schemas.microsoft.com/office/2006/metadata/properties" xmlns:ns2="f3ffd4e4-8ae4-4e5f-ab84-ad1bfbad9c02" xmlns:ns3="9ab69d6a-7ab4-450e-962d-207ab7652ad2" targetNamespace="http://schemas.microsoft.com/office/2006/metadata/properties" ma:root="true" ma:fieldsID="ae32d15369e76b363a17656ff310aa17" ns2:_="" ns3:_="">
    <xsd:import namespace="f3ffd4e4-8ae4-4e5f-ab84-ad1bfbad9c02"/>
    <xsd:import namespace="9ab69d6a-7ab4-450e-962d-207ab7652ad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ffd4e4-8ae4-4e5f-ab84-ad1bfbad9c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descriptio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0797550a-f318-4704-8ef0-3a7a86dea351"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description="" ma:indexed="true" ma:internalName="MediaServiceLocation"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ab69d6a-7ab4-450e-962d-207ab7652ad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08b1a90-79fe-4865-948b-6f984593798e}" ma:internalName="TaxCatchAll" ma:showField="CatchAllData" ma:web="9ab69d6a-7ab4-450e-962d-207ab7652ad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C3ECCA-7769-4643-87C9-BB6BBD8FA112}">
  <ds:schemaRefs>
    <ds:schemaRef ds:uri="9ab69d6a-7ab4-450e-962d-207ab7652ad2"/>
    <ds:schemaRef ds:uri="http://purl.org/dc/terms/"/>
    <ds:schemaRef ds:uri="http://schemas.openxmlformats.org/package/2006/metadata/core-properties"/>
    <ds:schemaRef ds:uri="http://schemas.microsoft.com/office/2006/documentManagement/types"/>
    <ds:schemaRef ds:uri="http://purl.org/dc/dcmitype/"/>
    <ds:schemaRef ds:uri="f3ffd4e4-8ae4-4e5f-ab84-ad1bfbad9c02"/>
    <ds:schemaRef ds:uri="http://purl.org/dc/elements/1.1/"/>
    <ds:schemaRef ds:uri="http://schemas.microsoft.com/office/2006/metadata/propertie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028C59A4-5121-47D6-8412-F6E55BAB1CB4}">
  <ds:schemaRefs>
    <ds:schemaRef ds:uri="http://schemas.microsoft.com/sharepoint/v3/contenttype/forms"/>
  </ds:schemaRefs>
</ds:datastoreItem>
</file>

<file path=customXml/itemProps3.xml><?xml version="1.0" encoding="utf-8"?>
<ds:datastoreItem xmlns:ds="http://schemas.openxmlformats.org/officeDocument/2006/customXml" ds:itemID="{5B4DC589-CBE0-4FD7-B771-78EEF3D677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ffd4e4-8ae4-4e5f-ab84-ad1bfbad9c02"/>
    <ds:schemaRef ds:uri="9ab69d6a-7ab4-450e-962d-207ab7652a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17599</TotalTime>
  <Words>1641</Words>
  <Application>Microsoft Office PowerPoint</Application>
  <PresentationFormat>On-screen Show (4:3)</PresentationFormat>
  <Paragraphs>165</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Aptos</vt:lpstr>
      <vt:lpstr>Arial</vt:lpstr>
      <vt:lpstr>Calibri</vt:lpstr>
      <vt:lpstr>Lato</vt:lpstr>
      <vt:lpstr>Minion Pro</vt:lpstr>
      <vt:lpstr>Trebuchet MS</vt:lpstr>
      <vt:lpstr>Office Theme</vt:lpstr>
      <vt:lpstr>Social Security and Illinois Police Pensions: An Update</vt:lpstr>
      <vt:lpstr>Disclaimer</vt:lpstr>
      <vt:lpstr>Social Security – What’s New?</vt:lpstr>
      <vt:lpstr>Social Security for Public Employees: IN or OUT?</vt:lpstr>
      <vt:lpstr>Benefits IN or OUT?</vt:lpstr>
      <vt:lpstr>Social Security: Generally received in one of four ways:</vt:lpstr>
      <vt:lpstr>Earning Social Security Retirement Benefits</vt:lpstr>
      <vt:lpstr>Social Security Retirement Benefits</vt:lpstr>
      <vt:lpstr>10 Retirees Apply for Social Security</vt:lpstr>
      <vt:lpstr>No more Windfall Elimination Provision</vt:lpstr>
      <vt:lpstr>How Much Social Security Will You Receive?</vt:lpstr>
      <vt:lpstr>Spousal Benefits</vt:lpstr>
      <vt:lpstr>Spouse Benefits – Example </vt:lpstr>
      <vt:lpstr>PowerPoint Presentation</vt:lpstr>
      <vt:lpstr>Survivor Benefits</vt:lpstr>
      <vt:lpstr>Things to Forget About…..</vt:lpstr>
      <vt:lpstr>Social Security Claiming Strategy: An Overview</vt:lpstr>
      <vt:lpstr>Claiming Early – Earnings Limits</vt:lpstr>
      <vt:lpstr>Claiming Strategies: Expert Assistance</vt:lpstr>
      <vt:lpstr>Wrap up</vt:lpstr>
      <vt:lpstr>Questions </vt:lpstr>
      <vt:lpstr>Resources</vt:lpstr>
      <vt:lpstr>PowerPoint Presentation</vt:lpstr>
    </vt:vector>
  </TitlesOfParts>
  <Company>Deloitte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Current Topics in  Illinois Public Pensions</dc:title>
  <dc:creator>Ryan, Suzanne</dc:creator>
  <cp:lastModifiedBy>Dan Ryan</cp:lastModifiedBy>
  <cp:revision>327</cp:revision>
  <cp:lastPrinted>2025-08-25T17:04:01Z</cp:lastPrinted>
  <dcterms:created xsi:type="dcterms:W3CDTF">2017-03-19T17:11:34Z</dcterms:created>
  <dcterms:modified xsi:type="dcterms:W3CDTF">2025-12-03T16:47:25Z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0x01010073D58929549EF34AAD60961C9EDBC9C9</vt:lpwstr>
  </property>
  <property fmtid="{D5CDD505-2E9C-101B-9397-08002B2CF9AE}" pid="3" name="MediaServiceImageTags">
    <vt:lpwstr/>
  </property>
</Properties>
</file>