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14"/>
  </p:notesMasterIdLst>
  <p:handoutMasterIdLst>
    <p:handoutMasterId r:id="rId15"/>
  </p:handoutMasterIdLst>
  <p:sldIdLst>
    <p:sldId id="356" r:id="rId5"/>
    <p:sldId id="473" r:id="rId6"/>
    <p:sldId id="481" r:id="rId7"/>
    <p:sldId id="505" r:id="rId8"/>
    <p:sldId id="504" r:id="rId9"/>
    <p:sldId id="503" r:id="rId10"/>
    <p:sldId id="499" r:id="rId11"/>
    <p:sldId id="506" r:id="rId12"/>
    <p:sldId id="496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el Ryan" initials="DR" lastIdx="14" clrIdx="0">
    <p:extLst>
      <p:ext uri="{19B8F6BF-5375-455C-9EA6-DF929625EA0E}">
        <p15:presenceInfo xmlns:p15="http://schemas.microsoft.com/office/powerpoint/2012/main" userId="9bcdd7a566cfdedc" providerId="Windows Live"/>
      </p:ext>
    </p:extLst>
  </p:cmAuthor>
  <p:cmAuthor id="2" name="Dan Ryan" initials="DR" lastIdx="2" clrIdx="1">
    <p:extLst>
      <p:ext uri="{19B8F6BF-5375-455C-9EA6-DF929625EA0E}">
        <p15:presenceInfo xmlns:p15="http://schemas.microsoft.com/office/powerpoint/2012/main" userId="S::dan.ryan@ippfa.org::0b511b2e-c98f-4f95-87ad-bf12179bbf8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0000"/>
    <a:srgbClr val="5A1C25"/>
    <a:srgbClr val="000E2A"/>
    <a:srgbClr val="2F7D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BDB346-6AAC-4B4C-9F72-662682069192}" v="1" dt="2025-11-06T16:38:50.8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89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01E45EB-9A6A-40E9-8F3D-5D47833AF6A2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A065CE6-1E2E-4751-9645-4FF2C52508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414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179EB61-58B9-4760-944D-7211D37938DD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7F4CC08-EA86-4CA2-9BCC-AF07A49913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712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476D5-081F-483A-868D-9D0D0FB1F485}" type="datetime1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5C4C-F265-4142-AF32-45B84E31CD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483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34A2-BA01-4B4A-87BA-5EBD3FFE8DCD}" type="datetime1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5C4C-F265-4142-AF32-45B84E31CD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733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8646-8555-4830-A946-CFAF11514771}" type="datetime1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5C4C-F265-4142-AF32-45B84E31CD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124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F1586-F997-44F0-8A39-A58C1DF1CF6D}" type="datetime1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5C4C-F265-4142-AF32-45B84E31CD7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628650" y="1154091"/>
            <a:ext cx="7886700" cy="0"/>
          </a:xfrm>
          <a:prstGeom prst="line">
            <a:avLst/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1764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877C4-DF93-440D-A7C6-66FDEAD7C283}" type="datetime1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5C4C-F265-4142-AF32-45B84E31CD7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628650" y="4554254"/>
            <a:ext cx="7886700" cy="0"/>
          </a:xfrm>
          <a:prstGeom prst="line">
            <a:avLst/>
          </a:prstGeom>
          <a:ln w="222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4958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1D3F1-A7EE-46DD-A52C-BB009AB17420}" type="datetime1">
              <a:rPr lang="en-US" smtClean="0"/>
              <a:t>11/19/2025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5C4C-F265-4142-AF32-45B84E31CD7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28650" y="1154091"/>
            <a:ext cx="7886700" cy="0"/>
          </a:xfrm>
          <a:prstGeom prst="line">
            <a:avLst/>
          </a:prstGeom>
          <a:ln w="222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8774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B8EC1-B6D1-4ECE-A59B-16004E569C03}" type="datetime1">
              <a:rPr lang="en-US" smtClean="0"/>
              <a:t>11/19/2025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5C4C-F265-4142-AF32-45B84E31CD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6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4DCB4-4DA4-4E78-BBAB-A5F820F1FDFE}" type="datetime1">
              <a:rPr lang="en-US" smtClean="0"/>
              <a:t>11/19/2025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5C4C-F265-4142-AF32-45B84E31CD7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28650" y="1154091"/>
            <a:ext cx="7886700" cy="0"/>
          </a:xfrm>
          <a:prstGeom prst="line">
            <a:avLst/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473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7D52-AED1-4FB9-B13B-56003BA05C07}" type="datetime1">
              <a:rPr lang="en-US" smtClean="0"/>
              <a:t>11/19/2025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5C4C-F265-4142-AF32-45B84E31CD7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628650" y="1154091"/>
            <a:ext cx="7886700" cy="0"/>
          </a:xfrm>
          <a:prstGeom prst="line">
            <a:avLst/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2422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F8116-CA49-4206-B8AD-BF5DFDB9E8AE}" type="datetime1">
              <a:rPr lang="en-US" smtClean="0"/>
              <a:t>11/19/2025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5C4C-F265-4142-AF32-45B84E31CD7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28650" y="1154091"/>
            <a:ext cx="7886700" cy="0"/>
          </a:xfrm>
          <a:prstGeom prst="line">
            <a:avLst/>
          </a:prstGeom>
          <a:ln w="222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4928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CF8D-4BAB-4520-BDC0-3B7706C379D6}" type="datetime1">
              <a:rPr lang="en-US" smtClean="0"/>
              <a:t>11/19/2025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5C4C-F265-4142-AF32-45B84E31CD7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28650" y="1154091"/>
            <a:ext cx="7886700" cy="0"/>
          </a:xfrm>
          <a:prstGeom prst="line">
            <a:avLst/>
          </a:prstGeom>
          <a:ln w="222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4039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693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1ECCA-D4B9-4617-8ED6-56AD675CE248}" type="datetime1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C99BE-8DD3-4324-AFC0-33E27E15A0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770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frm=1&amp;source=images&amp;cd=&amp;cad=rja&amp;docid=WphnW2_z1oiFuM&amp;tbnid=63Vv4mReua1YZM:&amp;ved=0CAUQjRw&amp;url=http://www.ibtimes.com/detroit-police-officers-allegedly-robbed-citizens-gunpoint-detroit-police-impersonators-revealed-be&amp;ei=_AGeUoepIJGoqQG7nYCQCQ&amp;bvm=bv.57155469,d.aWc&amp;psig=AFQjCNFbu3uTVwXy5xA6I7cVYCKVBwGLqA&amp;ust=138617329367292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://www.google.com/url?sa=i&amp;source=images&amp;cd=&amp;cad=rja&amp;docid=A5-uR2oFriBo_M&amp;tbnid=EkSF6t5lD9dHHM:&amp;ved=0CAgQjRwwAA&amp;url=http://www.giantbomb.com/firefighter/3015-5496/games/&amp;ei=xgGeUs-7HuHbyQHWtYD4Ag&amp;psig=AFQjCNEOP-1zYlzVIlyZ1T683B5J0pS1aw&amp;ust=1386173254544440" TargetMode="Externa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8839" y="1356250"/>
            <a:ext cx="7772400" cy="1825023"/>
          </a:xfrm>
        </p:spPr>
        <p:txBody>
          <a:bodyPr>
            <a:normAutofit fontScale="90000"/>
          </a:bodyPr>
          <a:lstStyle/>
          <a:p>
            <a:r>
              <a:rPr lang="en-US" sz="4100" b="1" dirty="0">
                <a:solidFill>
                  <a:srgbClr val="640000"/>
                </a:solidFill>
              </a:rPr>
              <a:t>Illinois Police and Fire Pensions: </a:t>
            </a:r>
            <a:br>
              <a:rPr lang="en-US" sz="4100" b="1" dirty="0">
                <a:solidFill>
                  <a:srgbClr val="640000"/>
                </a:solidFill>
              </a:rPr>
            </a:br>
            <a:r>
              <a:rPr lang="en-US" sz="4100" b="1" i="1" dirty="0">
                <a:solidFill>
                  <a:srgbClr val="000E2A"/>
                </a:solidFill>
              </a:rPr>
              <a:t>An Update</a:t>
            </a:r>
            <a:br>
              <a:rPr lang="en-US" sz="4100" b="1" dirty="0">
                <a:solidFill>
                  <a:srgbClr val="000E2A"/>
                </a:solidFill>
              </a:rPr>
            </a:br>
            <a:r>
              <a:rPr lang="en-US" sz="4100" b="1" dirty="0">
                <a:solidFill>
                  <a:srgbClr val="000E2A"/>
                </a:solidFill>
              </a:rPr>
              <a:t>Jim McNamee, President</a:t>
            </a:r>
            <a:br>
              <a:rPr lang="en-US" sz="4800" b="1" u="sng" dirty="0">
                <a:solidFill>
                  <a:srgbClr val="640000"/>
                </a:solidFill>
              </a:rPr>
            </a:br>
            <a:endParaRPr lang="en-US" sz="4800" u="sng" dirty="0">
              <a:solidFill>
                <a:srgbClr val="64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3600" b="1" dirty="0">
                <a:solidFill>
                  <a:srgbClr val="5A1C25"/>
                </a:solidFill>
              </a:rPr>
              <a:t>Northwest Police Academy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3600" b="1" dirty="0">
                <a:solidFill>
                  <a:srgbClr val="000E2A"/>
                </a:solidFill>
              </a:rPr>
              <a:t>December 2025</a:t>
            </a:r>
            <a:endParaRPr lang="en-US" altLang="en-US" sz="3600" dirty="0">
              <a:solidFill>
                <a:srgbClr val="64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2761" y="479394"/>
            <a:ext cx="8256233" cy="5965794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829" y="5084803"/>
            <a:ext cx="2248095" cy="701101"/>
          </a:xfrm>
          <a:prstGeom prst="rect">
            <a:avLst/>
          </a:prstGeom>
        </p:spPr>
      </p:pic>
      <p:pic>
        <p:nvPicPr>
          <p:cNvPr id="6" name="Picture 16" descr="https://encrypted-tbn3.gstatic.com/images?q=tbn:ANd9GcTaNGt0L7l2JM-Ht0vsKfgHHOAyErVsffPZBTRQqLjs-uHhi0R9LQ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134" y="4589755"/>
            <a:ext cx="1624171" cy="1699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4" descr="http://t1.gstatic.com/images?q=tbn:ANd9GcS8MtRH3t4ipmCFqAcQWHGHwzBMgJBNwFX7357gCI7AsddogcKB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7447" y="4593980"/>
            <a:ext cx="1710853" cy="1694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2667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9D4D1-F15E-7363-E17C-6F9914CA2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Illinois Public Pension Fund Association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C39F9-A172-107D-E48D-C99DE777D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640000"/>
                </a:solidFill>
              </a:rPr>
              <a:t>Established in 1985 as Illinois Police Pension Fund Association (IPPFA).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000E2A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0E2A"/>
                </a:solidFill>
              </a:rPr>
              <a:t>Expanded to fire funds and became the Illinois Public Pension Fund Association.  Chicago-based non police/fire also participate.  There are 485 member funds today.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64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640000"/>
                </a:solidFill>
              </a:rPr>
              <a:t>Programs include:</a:t>
            </a:r>
          </a:p>
          <a:p>
            <a:pPr marL="914400" indent="-457200">
              <a:lnSpc>
                <a:spcPct val="170000"/>
              </a:lnSpc>
              <a:spcBef>
                <a:spcPts val="0"/>
              </a:spcBef>
              <a:buFontTx/>
              <a:buChar char="-"/>
            </a:pPr>
            <a:r>
              <a:rPr lang="en-US" dirty="0">
                <a:solidFill>
                  <a:srgbClr val="000E2A"/>
                </a:solidFill>
              </a:rPr>
              <a:t>Board Training		  - Legislative Monitoring</a:t>
            </a:r>
          </a:p>
          <a:p>
            <a:pPr marL="914400" indent="-457200">
              <a:lnSpc>
                <a:spcPct val="170000"/>
              </a:lnSpc>
              <a:spcBef>
                <a:spcPts val="0"/>
              </a:spcBef>
              <a:buFontTx/>
              <a:buChar char="-"/>
            </a:pPr>
            <a:r>
              <a:rPr lang="en-US" dirty="0">
                <a:solidFill>
                  <a:srgbClr val="000E2A"/>
                </a:solidFill>
              </a:rPr>
              <a:t>IPPFA Heroes Fund	  - PTSD Program, 2019 to 2023</a:t>
            </a:r>
          </a:p>
          <a:p>
            <a:pPr marL="914400" indent="-457200">
              <a:lnSpc>
                <a:spcPct val="170000"/>
              </a:lnSpc>
              <a:spcBef>
                <a:spcPts val="0"/>
              </a:spcBef>
              <a:buFontTx/>
              <a:buChar char="-"/>
            </a:pPr>
            <a:r>
              <a:rPr lang="en-US" dirty="0">
                <a:solidFill>
                  <a:srgbClr val="000E2A"/>
                </a:solidFill>
              </a:rPr>
              <a:t>Research projects, educational outreach, books.</a:t>
            </a:r>
          </a:p>
          <a:p>
            <a:pPr marL="45720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0E2A"/>
                </a:solidFill>
              </a:rPr>
              <a:t>-      Pension Administration Assistance</a:t>
            </a:r>
            <a:r>
              <a:rPr lang="en-US" b="1" dirty="0">
                <a:solidFill>
                  <a:srgbClr val="5A1C25"/>
                </a:solidFill>
              </a:rPr>
              <a:t>:</a:t>
            </a:r>
            <a:r>
              <a:rPr lang="en-US" dirty="0">
                <a:solidFill>
                  <a:srgbClr val="000E2A"/>
                </a:solidFill>
              </a:rPr>
              <a:t> Q&amp;A, information bulletins,  qualified tax ruling, monthly newsletter.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A86F9A-6B6B-16FF-DA05-01172A165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5C4C-F265-4142-AF32-45B84E31CD7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937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01DC0-D6E1-10AD-70B0-BDFDBE5EE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What’s Going on in Illinois Public Pensions?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52B2E-2A5A-3D5D-A1F7-7F665EE7B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u="sng" dirty="0">
                <a:solidFill>
                  <a:srgbClr val="640000"/>
                </a:solidFill>
              </a:rPr>
              <a:t>Senate Bill 1937 (Amendment #2).</a:t>
            </a:r>
            <a:r>
              <a:rPr lang="en-US" dirty="0">
                <a:solidFill>
                  <a:srgbClr val="640000"/>
                </a:solidFill>
              </a:rPr>
              <a:t> </a:t>
            </a:r>
            <a:r>
              <a:rPr lang="en-US" dirty="0"/>
              <a:t>This bill was passed out of a House Committee during the veto session in October 2025.  It did not advance due to time constraints and other needs (</a:t>
            </a:r>
            <a:r>
              <a:rPr lang="en-US" i="1" dirty="0"/>
              <a:t>e.g</a:t>
            </a:r>
            <a:r>
              <a:rPr lang="en-US" dirty="0"/>
              <a:t>., mass transit).  It is anticipated that this bill will become the focal point for 2026 legislation.</a:t>
            </a:r>
          </a:p>
          <a:p>
            <a:r>
              <a:rPr lang="en-US" u="sng" dirty="0">
                <a:solidFill>
                  <a:srgbClr val="5A1C25"/>
                </a:solidFill>
              </a:rPr>
              <a:t>Important Items:</a:t>
            </a:r>
            <a:r>
              <a:rPr lang="en-US" dirty="0">
                <a:solidFill>
                  <a:srgbClr val="5A1C25"/>
                </a:solidFill>
              </a:rPr>
              <a:t>  </a:t>
            </a:r>
            <a:r>
              <a:rPr lang="en-US" dirty="0"/>
              <a:t>The bill had improvements in Tier 2 (all systems) and other provisions that would affect Illinois police and fire.</a:t>
            </a:r>
          </a:p>
          <a:p>
            <a:r>
              <a:rPr lang="en-US" u="sng" dirty="0">
                <a:solidFill>
                  <a:srgbClr val="640000"/>
                </a:solidFill>
              </a:rPr>
              <a:t>Note</a:t>
            </a:r>
            <a:r>
              <a:rPr lang="en-US" dirty="0">
                <a:solidFill>
                  <a:srgbClr val="640000"/>
                </a:solidFill>
              </a:rPr>
              <a:t>: </a:t>
            </a:r>
            <a:r>
              <a:rPr lang="en-US" dirty="0"/>
              <a:t>The Tier 2 benefit level for Article 3 “Downstate” Police underwent previous improvements in 2019 as part of the </a:t>
            </a:r>
            <a:r>
              <a:rPr lang="en-US" i="1" dirty="0"/>
              <a:t>Investment Consolidation Bill</a:t>
            </a:r>
            <a:r>
              <a:rPr lang="en-US" dirty="0"/>
              <a:t> and today </a:t>
            </a:r>
            <a:r>
              <a:rPr lang="en-US" i="1" dirty="0"/>
              <a:t>is </a:t>
            </a:r>
            <a:r>
              <a:rPr lang="en-US" dirty="0"/>
              <a:t>compliant with Social Security minimum-benefit rules.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D88888-32F7-6C14-75F4-96B39832A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5C4C-F265-4142-AF32-45B84E31CD7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397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945C2-90EC-B0A1-8011-B2BA5739E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>
                <a:solidFill>
                  <a:srgbClr val="000E2A"/>
                </a:solidFill>
              </a:rPr>
              <a:t>SB 1937 Tier 2 Changes for Article 3 and 4.  </a:t>
            </a:r>
            <a:br>
              <a:rPr lang="en-US" sz="2800" dirty="0">
                <a:solidFill>
                  <a:srgbClr val="000E2A"/>
                </a:solidFill>
              </a:rPr>
            </a:br>
            <a:endParaRPr lang="en-US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A1001-5B40-9886-7380-D8AACE845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3100" dirty="0">
              <a:solidFill>
                <a:srgbClr val="64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600" dirty="0">
                <a:solidFill>
                  <a:srgbClr val="640000"/>
                </a:solidFill>
              </a:rPr>
              <a:t>Normal Retirement Age </a:t>
            </a:r>
            <a:r>
              <a:rPr lang="en-US" sz="4600" dirty="0">
                <a:solidFill>
                  <a:srgbClr val="000E2A"/>
                </a:solidFill>
              </a:rPr>
              <a:t>moved from 55 to 52 with twenty or more years of service.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4600" dirty="0">
              <a:solidFill>
                <a:srgbClr val="000E2A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600" dirty="0">
                <a:solidFill>
                  <a:srgbClr val="640000"/>
                </a:solidFill>
              </a:rPr>
              <a:t>Cost of Living (COLA) </a:t>
            </a:r>
            <a:r>
              <a:rPr lang="en-US" sz="4600" dirty="0">
                <a:solidFill>
                  <a:srgbClr val="000E2A"/>
                </a:solidFill>
              </a:rPr>
              <a:t>changed to simple 3% annual instead of lesser of 3% or ½ of the CPI.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4600" dirty="0">
              <a:solidFill>
                <a:srgbClr val="000E2A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600" dirty="0">
                <a:solidFill>
                  <a:srgbClr val="640000"/>
                </a:solidFill>
              </a:rPr>
              <a:t>Pensionable Salary </a:t>
            </a:r>
            <a:r>
              <a:rPr lang="en-US" sz="4600" dirty="0">
                <a:solidFill>
                  <a:srgbClr val="000E2A"/>
                </a:solidFill>
              </a:rPr>
              <a:t>cap changed to Social Security Wage Base (SSWB).  This moves the cap from approximately $142,000 to $184,000 (2026 level).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4600" dirty="0">
              <a:solidFill>
                <a:srgbClr val="000E2A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600" dirty="0">
                <a:solidFill>
                  <a:srgbClr val="640000"/>
                </a:solidFill>
              </a:rPr>
              <a:t>Allows Tier 1 status </a:t>
            </a:r>
            <a:r>
              <a:rPr lang="en-US" sz="4600" dirty="0">
                <a:solidFill>
                  <a:srgbClr val="000E2A"/>
                </a:solidFill>
              </a:rPr>
              <a:t>in ANY pension fund to count for Tier 1 status in ANY OTHER pension fund.</a:t>
            </a:r>
            <a:endParaRPr lang="en-US" sz="4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E26807-0166-4C08-D8DD-6894CBD01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5C4C-F265-4142-AF32-45B84E31CD7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531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76857-BC41-02A4-BF56-25E625212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402" y="392558"/>
            <a:ext cx="7886700" cy="769381"/>
          </a:xfrm>
        </p:spPr>
        <p:txBody>
          <a:bodyPr>
            <a:normAutofit/>
          </a:bodyPr>
          <a:lstStyle/>
          <a:p>
            <a:r>
              <a:rPr lang="en-US" sz="3000" b="1" dirty="0"/>
              <a:t>SB 1937 Other Changes of Note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7C1DE-E8E6-D302-251D-EF03D6D346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endParaRPr lang="en-US" dirty="0">
              <a:solidFill>
                <a:srgbClr val="000E2A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3000" u="sng" dirty="0">
                <a:solidFill>
                  <a:srgbClr val="5A1C25"/>
                </a:solidFill>
              </a:rPr>
              <a:t>Reciprocal Act</a:t>
            </a:r>
            <a:r>
              <a:rPr lang="en-US" sz="3000" u="sng" dirty="0">
                <a:solidFill>
                  <a:srgbClr val="000E2A"/>
                </a:solidFill>
              </a:rPr>
              <a:t>.</a:t>
            </a:r>
            <a:r>
              <a:rPr lang="en-US" sz="3000" dirty="0">
                <a:solidFill>
                  <a:srgbClr val="000E2A"/>
                </a:solidFill>
              </a:rPr>
              <a:t>  All Police and Fire Systems would go into the Reciprocal Act.  All Illinois systems would then be Reciprocal.  This is a great way to support transfers.  But Reciprocity has a cost, especially for funds where the member did not work long enough to “vest.”  Dan will cover Reciprocity in greater detail.</a:t>
            </a:r>
          </a:p>
          <a:p>
            <a:pPr marL="0" indent="0">
              <a:spcBef>
                <a:spcPts val="0"/>
              </a:spcBef>
              <a:buNone/>
            </a:pPr>
            <a:endParaRPr lang="en-US" sz="3000" dirty="0">
              <a:solidFill>
                <a:srgbClr val="000E2A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3000" u="sng" dirty="0">
                <a:solidFill>
                  <a:srgbClr val="5A1C25"/>
                </a:solidFill>
              </a:rPr>
              <a:t>Amortization Period</a:t>
            </a:r>
            <a:r>
              <a:rPr lang="en-US" sz="3000" dirty="0">
                <a:solidFill>
                  <a:srgbClr val="000E2A"/>
                </a:solidFill>
              </a:rPr>
              <a:t>.  Changes the deadline for eliminating unfunded liabilities for all funds from 2040 to 2055.  IPPFA is opposed to fixed-date amortization but is not opposed to this change.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B7B57E-A875-7E6B-7967-46C6F082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5C4C-F265-4142-AF32-45B84E31CD7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910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0D8F5-0096-0743-41FB-FDB55D03B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Deferred Retirement Option Plan (DROP)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8261E-3AC8-9768-8D87-B791FEC0EB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u="sng" dirty="0">
                <a:solidFill>
                  <a:srgbClr val="640000"/>
                </a:solidFill>
              </a:rPr>
              <a:t>Deferred Retirement Option Plan </a:t>
            </a:r>
            <a:r>
              <a:rPr lang="en-US" dirty="0"/>
              <a:t>(DROP) was included in SB 1937 but only for Chicago and Downstate Police/Fire.  IPPFA has a “whitepaper” on this subject and suggests certain standards for consideration.  </a:t>
            </a:r>
            <a:r>
              <a:rPr lang="en-US" dirty="0">
                <a:solidFill>
                  <a:srgbClr val="640000"/>
                </a:solidFill>
              </a:rPr>
              <a:t>Those are:</a:t>
            </a:r>
          </a:p>
          <a:p>
            <a:pPr marL="548640"/>
            <a:r>
              <a:rPr lang="en-US" dirty="0"/>
              <a:t>risk-reduction</a:t>
            </a:r>
          </a:p>
          <a:p>
            <a:pPr marL="548640"/>
            <a:r>
              <a:rPr lang="en-US" dirty="0"/>
              <a:t>simplicity</a:t>
            </a:r>
          </a:p>
          <a:p>
            <a:pPr marL="548640"/>
            <a:r>
              <a:rPr lang="en-US" dirty="0"/>
              <a:t>statewide uniformity</a:t>
            </a:r>
          </a:p>
          <a:p>
            <a:pPr marL="548640"/>
            <a:r>
              <a:rPr lang="en-US" dirty="0"/>
              <a:t>tax law compliance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827787-A634-9516-5612-179AFAD98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5C4C-F265-4142-AF32-45B84E31CD7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719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A69FB-B2FC-C059-4ABC-8BB122629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500" b="1" dirty="0">
                <a:solidFill>
                  <a:srgbClr val="640000"/>
                </a:solidFill>
              </a:rPr>
              <a:t>Good News:</a:t>
            </a:r>
            <a:br>
              <a:rPr lang="en-US" sz="2500" b="1" dirty="0"/>
            </a:br>
            <a:r>
              <a:rPr lang="en-US" sz="2500" b="1" dirty="0"/>
              <a:t>SB 1937 does not include transfer “windows”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B5F80-8804-3ADB-CEE4-C2FF38C45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7320"/>
            <a:ext cx="7886700" cy="475964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>
                <a:solidFill>
                  <a:srgbClr val="000E2A"/>
                </a:solidFill>
              </a:rPr>
              <a:t>In the recent past, transfers have been accommodated via a series of “windows” that open and close to allow transfers.  </a:t>
            </a:r>
            <a:r>
              <a:rPr lang="en-US" i="1" dirty="0">
                <a:solidFill>
                  <a:srgbClr val="000E2A"/>
                </a:solidFill>
              </a:rPr>
              <a:t>IMRF to Downstate Police </a:t>
            </a:r>
            <a:r>
              <a:rPr lang="en-US" dirty="0">
                <a:solidFill>
                  <a:srgbClr val="000E2A"/>
                </a:solidFill>
              </a:rPr>
              <a:t>opened and closed a few times.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dirty="0">
              <a:solidFill>
                <a:srgbClr val="5A1C25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>
                <a:solidFill>
                  <a:srgbClr val="5A1C25"/>
                </a:solidFill>
              </a:rPr>
              <a:t>Current windows open to February 15</a:t>
            </a:r>
            <a:r>
              <a:rPr lang="en-US" baseline="30000" dirty="0">
                <a:solidFill>
                  <a:srgbClr val="5A1C25"/>
                </a:solidFill>
              </a:rPr>
              <a:t>th</a:t>
            </a:r>
            <a:r>
              <a:rPr lang="en-US" dirty="0">
                <a:solidFill>
                  <a:srgbClr val="5A1C25"/>
                </a:solidFill>
              </a:rPr>
              <a:t> are Downstate fire to police, police to fire and Downstate police to IMRF.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dirty="0">
              <a:solidFill>
                <a:srgbClr val="5A1C25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i="1" dirty="0">
                <a:solidFill>
                  <a:srgbClr val="000E2A"/>
                </a:solidFill>
              </a:rPr>
              <a:t>Widows are a poor way to affect transfers. </a:t>
            </a:r>
            <a:r>
              <a:rPr lang="en-US" dirty="0">
                <a:solidFill>
                  <a:srgbClr val="000E2A"/>
                </a:solidFill>
              </a:rPr>
              <a:t>They are hard to communicate.  They help only the people who qualify at that exact moment.  They may force action in a time frame that doesn’t allow the member to make an informed decision.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dirty="0">
              <a:solidFill>
                <a:srgbClr val="5A1C25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>
                <a:solidFill>
                  <a:srgbClr val="5A1C25"/>
                </a:solidFill>
              </a:rPr>
              <a:t>Windows have a taxpayer cost.  The original fund thought they were done with the member and have no liability.  Then comes the “knock on the door.”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60FF4-D2D3-D4D9-F5AE-DE1090F7D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5C4C-F265-4142-AF32-45B84E31CD7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145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A8F68-9A80-D402-F6F4-B5269C7BE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we expect to happen?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2855D-2DCB-FA00-77BD-0E8E55AFB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6600" b="1" dirty="0">
                <a:solidFill>
                  <a:srgbClr val="640000"/>
                </a:solidFill>
              </a:rPr>
              <a:t>???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770C4C-8BB2-6B29-DB88-77DFE3FB9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5C4C-F265-4142-AF32-45B84E31CD7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33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EF263-71FA-1280-5766-D10998B4E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BB7EF-FF20-34E9-6F61-C0D101832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400" dirty="0">
                <a:solidFill>
                  <a:srgbClr val="5A1C25"/>
                </a:solidFill>
              </a:rPr>
              <a:t>Q &amp; 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5AF445-F201-A7A4-F133-3C6C6C4F8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5C4C-F265-4142-AF32-45B84E31CD7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619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3ffd4e4-8ae4-4e5f-ab84-ad1bfbad9c02">
      <Terms xmlns="http://schemas.microsoft.com/office/infopath/2007/PartnerControls"/>
    </lcf76f155ced4ddcb4097134ff3c332f>
    <TaxCatchAll xmlns="9ab69d6a-7ab4-450e-962d-207ab7652ad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D58929549EF34AAD60961C9EDBC9C9" ma:contentTypeVersion="14" ma:contentTypeDescription="Create a new document." ma:contentTypeScope="" ma:versionID="805521953b673454c464022875416d8a">
  <xsd:schema xmlns:xsd="http://www.w3.org/2001/XMLSchema" xmlns:xs="http://www.w3.org/2001/XMLSchema" xmlns:p="http://schemas.microsoft.com/office/2006/metadata/properties" xmlns:ns2="f3ffd4e4-8ae4-4e5f-ab84-ad1bfbad9c02" xmlns:ns3="9ab69d6a-7ab4-450e-962d-207ab7652ad2" targetNamespace="http://schemas.microsoft.com/office/2006/metadata/properties" ma:root="true" ma:fieldsID="ae32d15369e76b363a17656ff310aa17" ns2:_="" ns3:_="">
    <xsd:import namespace="f3ffd4e4-8ae4-4e5f-ab84-ad1bfbad9c02"/>
    <xsd:import namespace="9ab69d6a-7ab4-450e-962d-207ab7652a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ffd4e4-8ae4-4e5f-ab84-ad1bfbad9c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797550a-f318-4704-8ef0-3a7a86dea35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b69d6a-7ab4-450e-962d-207ab7652ad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08b1a90-79fe-4865-948b-6f984593798e}" ma:internalName="TaxCatchAll" ma:showField="CatchAllData" ma:web="9ab69d6a-7ab4-450e-962d-207ab7652ad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DC3ECCA-7769-4643-87C9-BB6BBD8FA112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9ab69d6a-7ab4-450e-962d-207ab7652ad2"/>
    <ds:schemaRef ds:uri="http://purl.org/dc/terms/"/>
    <ds:schemaRef ds:uri="http://schemas.openxmlformats.org/package/2006/metadata/core-properties"/>
    <ds:schemaRef ds:uri="http://purl.org/dc/dcmitype/"/>
    <ds:schemaRef ds:uri="f3ffd4e4-8ae4-4e5f-ab84-ad1bfbad9c02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28C59A4-5121-47D6-8412-F6E55BAB1C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9375E5-FD3B-4ECA-8839-AF94D3A482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ffd4e4-8ae4-4e5f-ab84-ad1bfbad9c02"/>
    <ds:schemaRef ds:uri="9ab69d6a-7ab4-450e-962d-207ab7652a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8b12306b-1e72-46f0-bcb5-55f69bc2e258}" enabled="0" method="" siteId="{8b12306b-1e72-46f0-bcb5-55f69bc2e25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</TotalTime>
  <Words>662</Words>
  <Application>Microsoft Office PowerPoint</Application>
  <PresentationFormat>On-screen Show (4:3)</PresentationFormat>
  <Paragraphs>62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Illinois Police and Fire Pensions:  An Update Jim McNamee, President </vt:lpstr>
      <vt:lpstr>Illinois Public Pension Fund Association</vt:lpstr>
      <vt:lpstr>What’s Going on in Illinois Public Pensions?</vt:lpstr>
      <vt:lpstr>SB 1937 Tier 2 Changes for Article 3 and 4.   </vt:lpstr>
      <vt:lpstr>SB 1937 Other Changes of Note</vt:lpstr>
      <vt:lpstr>Deferred Retirement Option Plan (DROP)</vt:lpstr>
      <vt:lpstr>Good News: SB 1937 does not include transfer “windows”</vt:lpstr>
      <vt:lpstr>What can we expect to happen?</vt:lpstr>
      <vt:lpstr>Questions?</vt:lpstr>
    </vt:vector>
  </TitlesOfParts>
  <Company>Deloitte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Current Topics in  Illinois Public Pensions</dc:title>
  <dc:creator>Ryan, Suzanne</dc:creator>
  <cp:lastModifiedBy>Dan Ryan</cp:lastModifiedBy>
  <cp:revision>10</cp:revision>
  <cp:lastPrinted>2025-11-06T16:31:34Z</cp:lastPrinted>
  <dcterms:created xsi:type="dcterms:W3CDTF">2017-03-19T17:11:34Z</dcterms:created>
  <dcterms:modified xsi:type="dcterms:W3CDTF">2025-11-19T16:29:40Z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0x01010073D58929549EF34AAD60961C9EDBC9C9</vt:lpwstr>
  </property>
  <property fmtid="{D5CDD505-2E9C-101B-9397-08002B2CF9AE}" pid="3" name="MediaServiceImageTags">
    <vt:lpwstr/>
  </property>
</Properties>
</file>